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256" r:id="rId2"/>
    <p:sldId id="257" r:id="rId3"/>
    <p:sldId id="258" r:id="rId4"/>
    <p:sldId id="259" r:id="rId5"/>
    <p:sldId id="260" r:id="rId6"/>
    <p:sldId id="262" r:id="rId7"/>
    <p:sldId id="263" r:id="rId8"/>
    <p:sldId id="264" r:id="rId9"/>
    <p:sldId id="266" r:id="rId10"/>
    <p:sldId id="267" r:id="rId11"/>
    <p:sldId id="268" r:id="rId12"/>
    <p:sldId id="269" r:id="rId13"/>
    <p:sldId id="270" r:id="rId14"/>
    <p:sldId id="271" r:id="rId15"/>
    <p:sldId id="272" r:id="rId16"/>
    <p:sldId id="273" r:id="rId17"/>
    <p:sldId id="280" r:id="rId18"/>
    <p:sldId id="274" r:id="rId19"/>
    <p:sldId id="275" r:id="rId20"/>
    <p:sldId id="276" r:id="rId21"/>
    <p:sldId id="277" r:id="rId22"/>
    <p:sldId id="278" r:id="rId23"/>
    <p:sldId id="279" r:id="rId24"/>
    <p:sldId id="281" r:id="rId25"/>
    <p:sldId id="282" r:id="rId26"/>
    <p:sldId id="283" r:id="rId27"/>
    <p:sldId id="290" r:id="rId28"/>
    <p:sldId id="291" r:id="rId29"/>
    <p:sldId id="284" r:id="rId30"/>
    <p:sldId id="292" r:id="rId31"/>
    <p:sldId id="293" r:id="rId32"/>
    <p:sldId id="294" r:id="rId33"/>
    <p:sldId id="285" r:id="rId34"/>
    <p:sldId id="295" r:id="rId35"/>
    <p:sldId id="286" r:id="rId36"/>
    <p:sldId id="296" r:id="rId37"/>
    <p:sldId id="297" r:id="rId38"/>
    <p:sldId id="298" r:id="rId39"/>
    <p:sldId id="300" r:id="rId40"/>
    <p:sldId id="301" r:id="rId41"/>
    <p:sldId id="303" r:id="rId42"/>
    <p:sldId id="288" r:id="rId43"/>
    <p:sldId id="304" r:id="rId44"/>
    <p:sldId id="305" r:id="rId45"/>
    <p:sldId id="306" r:id="rId46"/>
    <p:sldId id="30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34559" autoAdjust="0"/>
    <p:restoredTop sz="86380" autoAdjust="0"/>
  </p:normalViewPr>
  <p:slideViewPr>
    <p:cSldViewPr>
      <p:cViewPr varScale="1">
        <p:scale>
          <a:sx n="64" d="100"/>
          <a:sy n="64" d="100"/>
        </p:scale>
        <p:origin x="-306" y="-96"/>
      </p:cViewPr>
      <p:guideLst>
        <p:guide orient="horz" pos="2160"/>
        <p:guide pos="2880"/>
      </p:guideLst>
    </p:cSldViewPr>
  </p:slideViewPr>
  <p:outlineViewPr>
    <p:cViewPr>
      <p:scale>
        <a:sx n="33" d="100"/>
        <a:sy n="33" d="100"/>
      </p:scale>
      <p:origin x="0" y="3033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3E7AC-B4E1-4431-BA26-F72FD1A739F7}" type="datetimeFigureOut">
              <a:rPr lang="en-US" smtClean="0"/>
              <a:pPr/>
              <a:t>11/15/2013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B94A79-22A7-4689-A9A2-76AE0984C3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B94A79-22A7-4689-A9A2-76AE0984C31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11/15/2013</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11/15/2013</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11/15/2013</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11/15/2013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11/15/2013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11/15/2013</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11/15/2013</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FILE  and FILE MANAGEMENT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cap="none" dirty="0" smtClean="0"/>
              <a:t>Regular files</a:t>
            </a:r>
            <a:endParaRPr lang="en-US" cap="none" dirty="0"/>
          </a:p>
        </p:txBody>
      </p:sp>
      <p:sp>
        <p:nvSpPr>
          <p:cNvPr id="3" name="Content Placeholder 2"/>
          <p:cNvSpPr>
            <a:spLocks noGrp="1"/>
          </p:cNvSpPr>
          <p:nvPr>
            <p:ph idx="1"/>
          </p:nvPr>
        </p:nvSpPr>
        <p:spPr/>
        <p:txBody>
          <a:bodyPr>
            <a:normAutofit fontScale="77500" lnSpcReduction="20000"/>
          </a:bodyPr>
          <a:lstStyle/>
          <a:p>
            <a:pPr marL="457200" indent="-457200"/>
            <a:r>
              <a:rPr lang="en-US" sz="3500" dirty="0" smtClean="0">
                <a:latin typeface="Times New Roman" pitchFamily="18" charset="0"/>
                <a:cs typeface="Times New Roman" pitchFamily="18" charset="0"/>
              </a:rPr>
              <a:t>Regular/ordinary file, used to store info and data on secondary storage device, typically a disk. </a:t>
            </a:r>
          </a:p>
          <a:p>
            <a:pPr marL="457200" indent="-457200"/>
            <a:r>
              <a:rPr lang="en-US" sz="3500" dirty="0" smtClean="0">
                <a:latin typeface="Times New Roman" pitchFamily="18" charset="0"/>
                <a:cs typeface="Times New Roman" pitchFamily="18" charset="0"/>
              </a:rPr>
              <a:t>It can contain a source program, an executable program such as compilers, DB tools, pictures, audio, graphics, and so on.  </a:t>
            </a:r>
          </a:p>
          <a:p>
            <a:pPr marL="457200" indent="-457200"/>
            <a:r>
              <a:rPr lang="en-US" sz="3500" dirty="0" smtClean="0">
                <a:latin typeface="Times New Roman" pitchFamily="18" charset="0"/>
                <a:cs typeface="Times New Roman" pitchFamily="18" charset="0"/>
              </a:rPr>
              <a:t>Unix does not treat any kind of these files differently from others. For example a C++ file is no different to UNIX than an HTML file, however the files are treated differently by C++ compiler and WEB browser. </a:t>
            </a:r>
          </a:p>
          <a:p>
            <a:pPr marL="457200" indent="-457200"/>
            <a:r>
              <a:rPr lang="en-GB" sz="3500" dirty="0" smtClean="0">
                <a:latin typeface="Times New Roman" pitchFamily="18" charset="0"/>
                <a:cs typeface="Times New Roman" pitchFamily="18" charset="0"/>
              </a:rPr>
              <a:t>Regular files are generally either ASCII files or binary files.</a:t>
            </a:r>
            <a:endParaRPr lang="en-US" sz="35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solidFill>
                  <a:schemeClr val="hlink"/>
                </a:solidFill>
              </a:rPr>
              <a:t>Directory Files </a:t>
            </a:r>
            <a:endParaRPr lang="en-US" cap="none" dirty="0"/>
          </a:p>
        </p:txBody>
      </p:sp>
      <p:sp>
        <p:nvSpPr>
          <p:cNvPr id="3" name="Content Placeholder 2"/>
          <p:cNvSpPr>
            <a:spLocks noGrp="1"/>
          </p:cNvSpPr>
          <p:nvPr>
            <p:ph idx="1"/>
          </p:nvPr>
        </p:nvSpPr>
        <p:spPr/>
        <p:txBody>
          <a:bodyPr>
            <a:normAutofit fontScale="77500" lnSpcReduction="20000"/>
          </a:bodyPr>
          <a:lstStyle/>
          <a:p>
            <a:r>
              <a:rPr lang="en-US" sz="2900" dirty="0" smtClean="0">
                <a:latin typeface="Times New Roman" pitchFamily="18" charset="0"/>
                <a:cs typeface="Times New Roman" pitchFamily="18" charset="0"/>
              </a:rPr>
              <a:t>Directory file contains the name of other files and/or directories (sub directory).</a:t>
            </a:r>
          </a:p>
          <a:p>
            <a:r>
              <a:rPr lang="en-US" sz="2900" dirty="0" smtClean="0">
                <a:latin typeface="Times New Roman" pitchFamily="18" charset="0"/>
                <a:cs typeface="Times New Roman" pitchFamily="18" charset="0"/>
              </a:rPr>
              <a:t>Directories are the mechanism provided by O.S. to keep track of files.</a:t>
            </a:r>
          </a:p>
          <a:p>
            <a:r>
              <a:rPr lang="en-US" sz="2900" dirty="0" smtClean="0">
                <a:latin typeface="Times New Roman" pitchFamily="18" charset="0"/>
                <a:cs typeface="Times New Roman" pitchFamily="18" charset="0"/>
              </a:rPr>
              <a:t>Directory typically contains one entry per file. It may contain  Name, Attributes and Location or</a:t>
            </a:r>
          </a:p>
          <a:p>
            <a:r>
              <a:rPr lang="en-US" sz="2900" dirty="0" smtClean="0">
                <a:latin typeface="Times New Roman" pitchFamily="18" charset="0"/>
                <a:cs typeface="Times New Roman" pitchFamily="18" charset="0"/>
              </a:rPr>
              <a:t>It may contain Name and pointer to Attribute information</a:t>
            </a:r>
          </a:p>
          <a:p>
            <a:r>
              <a:rPr lang="en-US" sz="2900" dirty="0" smtClean="0">
                <a:latin typeface="Times New Roman" pitchFamily="18" charset="0"/>
                <a:cs typeface="Times New Roman" pitchFamily="18" charset="0"/>
              </a:rPr>
              <a:t>Directories have names just like other files, and these names obey the same naming rules as normal files.</a:t>
            </a:r>
          </a:p>
          <a:p>
            <a:r>
              <a:rPr lang="en-US" sz="2900" dirty="0" smtClean="0">
                <a:latin typeface="Times New Roman" pitchFamily="18" charset="0"/>
                <a:cs typeface="Times New Roman" pitchFamily="18" charset="0"/>
              </a:rPr>
              <a:t>A directory is a place within the file system as a whole that contains files. You can construct filenames that include a directory as part of the name. The slash ‘/’ char is used to separate the different components of a file name of this form.</a:t>
            </a:r>
          </a:p>
          <a:p>
            <a:pPr>
              <a:buNone/>
            </a:pPr>
            <a:endParaRPr lang="en-US" sz="2800" dirty="0" smtClean="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cap="none" dirty="0" smtClean="0"/>
              <a:t>Directory files cont..</a:t>
            </a:r>
            <a:endParaRPr lang="en-US" sz="3600" cap="none" dirty="0"/>
          </a:p>
        </p:txBody>
      </p:sp>
      <p:sp>
        <p:nvSpPr>
          <p:cNvPr id="3" name="Content Placeholder 2"/>
          <p:cNvSpPr>
            <a:spLocks noGrp="1"/>
          </p:cNvSpPr>
          <p:nvPr>
            <p:ph idx="1"/>
          </p:nvPr>
        </p:nvSpPr>
        <p:spPr/>
        <p:txBody>
          <a:bodyPr>
            <a:noAutofit/>
          </a:bodyPr>
          <a:lstStyle/>
          <a:p>
            <a:r>
              <a:rPr lang="en-US" sz="2700" dirty="0" smtClean="0">
                <a:latin typeface="Times New Roman" pitchFamily="18" charset="0"/>
                <a:cs typeface="Times New Roman" pitchFamily="18" charset="0"/>
              </a:rPr>
              <a:t>A directory is used to store a record for each file or subdirectory it contains. </a:t>
            </a:r>
          </a:p>
          <a:p>
            <a:r>
              <a:rPr lang="en-US" sz="2700" dirty="0" smtClean="0">
                <a:latin typeface="Times New Roman" pitchFamily="18" charset="0"/>
                <a:cs typeface="Times New Roman" pitchFamily="18" charset="0"/>
              </a:rPr>
              <a:t>This record (also called directory entry)  consists of the file </a:t>
            </a:r>
            <a:r>
              <a:rPr lang="en-US" sz="2700" dirty="0" err="1" smtClean="0">
                <a:latin typeface="Times New Roman" pitchFamily="18" charset="0"/>
                <a:cs typeface="Times New Roman" pitchFamily="18" charset="0"/>
              </a:rPr>
              <a:t>inode</a:t>
            </a:r>
            <a:r>
              <a:rPr lang="en-US" sz="2700" dirty="0" smtClean="0">
                <a:latin typeface="Times New Roman" pitchFamily="18" charset="0"/>
                <a:cs typeface="Times New Roman" pitchFamily="18" charset="0"/>
              </a:rPr>
              <a:t> number and the file name.</a:t>
            </a:r>
          </a:p>
          <a:p>
            <a:r>
              <a:rPr lang="en-US" sz="2700" dirty="0" err="1" smtClean="0">
                <a:latin typeface="Times New Roman" pitchFamily="18" charset="0"/>
                <a:cs typeface="Times New Roman" pitchFamily="18" charset="0"/>
              </a:rPr>
              <a:t>inode</a:t>
            </a:r>
            <a:r>
              <a:rPr lang="en-US" sz="2700" dirty="0" smtClean="0">
                <a:latin typeface="Times New Roman" pitchFamily="18" charset="0"/>
                <a:cs typeface="Times New Roman" pitchFamily="18" charset="0"/>
              </a:rPr>
              <a:t> (index node) is a 4 byte number and is an index for an array on the disk.</a:t>
            </a:r>
          </a:p>
          <a:p>
            <a:r>
              <a:rPr lang="en-US" sz="2700" dirty="0" smtClean="0">
                <a:latin typeface="Times New Roman" pitchFamily="18" charset="0"/>
                <a:cs typeface="Times New Roman" pitchFamily="18" charset="0"/>
              </a:rPr>
              <a:t>An element of this array contains file attributes such as file size.</a:t>
            </a:r>
          </a:p>
          <a:p>
            <a:r>
              <a:rPr lang="en-GB" sz="2700" dirty="0" smtClean="0">
                <a:latin typeface="Times New Roman" pitchFamily="18" charset="0"/>
                <a:cs typeface="Times New Roman" pitchFamily="18" charset="0"/>
              </a:rPr>
              <a:t>How to identify regular files and directory files???</a:t>
            </a:r>
          </a:p>
          <a:p>
            <a:r>
              <a:rPr lang="en-GB" sz="2700" dirty="0" smtClean="0">
                <a:latin typeface="Times New Roman" pitchFamily="18" charset="0"/>
                <a:cs typeface="Times New Roman" pitchFamily="18" charset="0"/>
              </a:rPr>
              <a:t>What is . And ..      ????</a:t>
            </a:r>
            <a:endParaRPr lang="en-US" sz="27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239000" cy="1143000"/>
          </a:xfrm>
        </p:spPr>
        <p:txBody>
          <a:bodyPr>
            <a:normAutofit/>
          </a:bodyPr>
          <a:lstStyle/>
          <a:p>
            <a:r>
              <a:rPr lang="en-US" sz="2800" dirty="0" smtClean="0">
                <a:solidFill>
                  <a:schemeClr val="hlink"/>
                </a:solidFill>
              </a:rPr>
              <a:t>Special files (devices)..</a:t>
            </a:r>
            <a:endParaRPr lang="en-US" sz="2800" dirty="0"/>
          </a:p>
        </p:txBody>
      </p:sp>
      <p:sp>
        <p:nvSpPr>
          <p:cNvPr id="3" name="Content Placeholder 2"/>
          <p:cNvSpPr>
            <a:spLocks noGrp="1"/>
          </p:cNvSpPr>
          <p:nvPr>
            <p:ph idx="1"/>
          </p:nvPr>
        </p:nvSpPr>
        <p:spPr>
          <a:xfrm>
            <a:off x="457200" y="1143000"/>
            <a:ext cx="7239000" cy="4846320"/>
          </a:xfrm>
        </p:spPr>
        <p:txBody>
          <a:bodyPr>
            <a:noAutofit/>
          </a:bodyPr>
          <a:lstStyle/>
          <a:p>
            <a:r>
              <a:rPr lang="en-US" sz="2400" dirty="0" smtClean="0">
                <a:latin typeface="Times New Roman" pitchFamily="18" charset="0"/>
                <a:cs typeface="Times New Roman" pitchFamily="18" charset="0"/>
              </a:rPr>
              <a:t>Special files (devices), it is a mean of accessing hardware device, including the keyboard, hard disk, CD-ROM drive…etc. </a:t>
            </a:r>
          </a:p>
          <a:p>
            <a:r>
              <a:rPr lang="en-US" sz="2400" dirty="0" smtClean="0">
                <a:latin typeface="Times New Roman" pitchFamily="18" charset="0"/>
                <a:cs typeface="Times New Roman" pitchFamily="18" charset="0"/>
              </a:rPr>
              <a:t>Each hardware device is associated with at least one special file.</a:t>
            </a:r>
          </a:p>
          <a:p>
            <a:r>
              <a:rPr lang="en-US" sz="2400" dirty="0" smtClean="0">
                <a:latin typeface="Times New Roman" pitchFamily="18" charset="0"/>
                <a:cs typeface="Times New Roman" pitchFamily="18" charset="0"/>
              </a:rPr>
              <a:t>A command or an application accesses the special file in order to access the corresponding device.</a:t>
            </a:r>
          </a:p>
          <a:p>
            <a:r>
              <a:rPr lang="en-US" sz="2400" dirty="0" smtClean="0">
                <a:latin typeface="Times New Roman" pitchFamily="18" charset="0"/>
                <a:cs typeface="Times New Roman" pitchFamily="18" charset="0"/>
              </a:rPr>
              <a:t>There are two types: a character special file for a char oriented devices such as for keyboard and block special file  for block oriented devices such as a disk. </a:t>
            </a:r>
          </a:p>
          <a:p>
            <a:r>
              <a:rPr lang="en-US" sz="2400" dirty="0" smtClean="0">
                <a:latin typeface="Times New Roman" pitchFamily="18" charset="0"/>
                <a:cs typeface="Times New Roman" pitchFamily="18" charset="0"/>
              </a:rPr>
              <a:t>Usually they reside in the /dev directory</a:t>
            </a:r>
          </a:p>
          <a:p>
            <a:r>
              <a:rPr lang="en-GB" sz="2400" dirty="0" smtClean="0">
                <a:latin typeface="Times New Roman" pitchFamily="18" charset="0"/>
                <a:cs typeface="Times New Roman" pitchFamily="18" charset="0"/>
              </a:rPr>
              <a:t>How to identify special files???</a:t>
            </a:r>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File Access</a:t>
            </a:r>
            <a:endParaRPr lang="en-US" dirty="0"/>
          </a:p>
        </p:txBody>
      </p:sp>
      <p:sp>
        <p:nvSpPr>
          <p:cNvPr id="3" name="Content Placeholder 2"/>
          <p:cNvSpPr>
            <a:spLocks noGrp="1"/>
          </p:cNvSpPr>
          <p:nvPr>
            <p:ph idx="1"/>
          </p:nvPr>
        </p:nvSpPr>
        <p:spPr/>
        <p:txBody>
          <a:bodyPr/>
          <a:lstStyle/>
          <a:p>
            <a:pPr>
              <a:buFontTx/>
              <a:buNone/>
            </a:pPr>
            <a:r>
              <a:rPr lang="en-US" sz="2800" dirty="0" smtClean="0">
                <a:latin typeface="Times New Roman" pitchFamily="18" charset="0"/>
                <a:cs typeface="Times New Roman" pitchFamily="18" charset="0"/>
              </a:rPr>
              <a:t>Generally two types of access are provided for the files :</a:t>
            </a:r>
          </a:p>
          <a:p>
            <a:r>
              <a:rPr lang="en-US" sz="2800" dirty="0" smtClean="0">
                <a:latin typeface="Times New Roman" pitchFamily="18" charset="0"/>
                <a:cs typeface="Times New Roman" pitchFamily="18" charset="0"/>
              </a:rPr>
              <a:t>Sequential access: starts from the beginning and read sequentially (usually is using with tapes)</a:t>
            </a:r>
          </a:p>
          <a:p>
            <a:r>
              <a:rPr lang="en-US" sz="2800" dirty="0" smtClean="0">
                <a:latin typeface="Times New Roman" pitchFamily="18" charset="0"/>
                <a:cs typeface="Times New Roman" pitchFamily="18" charset="0"/>
              </a:rPr>
              <a:t>Random access: can access any byte in the file directly. </a:t>
            </a:r>
          </a:p>
          <a:p>
            <a:pPr>
              <a:buFontTx/>
              <a:buNone/>
            </a:pPr>
            <a:r>
              <a:rPr lang="en-US" sz="2800" dirty="0" smtClean="0">
                <a:latin typeface="Times New Roman" pitchFamily="18" charset="0"/>
                <a:cs typeface="Times New Roman" pitchFamily="18" charset="0"/>
              </a:rPr>
              <a:t>O.S. provides these operations to the user</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File Attributes</a:t>
            </a:r>
            <a:endParaRPr lang="en-US" dirty="0"/>
          </a:p>
        </p:txBody>
      </p:sp>
      <p:sp>
        <p:nvSpPr>
          <p:cNvPr id="3" name="Content Placeholder 2"/>
          <p:cNvSpPr>
            <a:spLocks noGrp="1"/>
          </p:cNvSpPr>
          <p:nvPr>
            <p:ph idx="1"/>
          </p:nvPr>
        </p:nvSpPr>
        <p:spPr/>
        <p:txBody>
          <a:bodyPr/>
          <a:lstStyle/>
          <a:p>
            <a:pPr>
              <a:buNone/>
            </a:pPr>
            <a:r>
              <a:rPr lang="en-GB" sz="2800" dirty="0" smtClean="0">
                <a:latin typeface="Times New Roman" pitchFamily="18" charset="0"/>
                <a:cs typeface="Times New Roman" pitchFamily="18" charset="0"/>
              </a:rPr>
              <a:t>OS associates many information's with every files created, such as</a:t>
            </a:r>
          </a:p>
          <a:p>
            <a:pPr marL="609600" indent="-609600">
              <a:lnSpc>
                <a:spcPct val="80000"/>
              </a:lnSpc>
            </a:pPr>
            <a:r>
              <a:rPr lang="en-US" sz="2800" dirty="0" smtClean="0">
                <a:latin typeface="Times New Roman" pitchFamily="18" charset="0"/>
                <a:cs typeface="Times New Roman" pitchFamily="18" charset="0"/>
              </a:rPr>
              <a:t>Location: where the file is physically located</a:t>
            </a:r>
          </a:p>
          <a:p>
            <a:pPr marL="609600" indent="-609600">
              <a:lnSpc>
                <a:spcPct val="80000"/>
              </a:lnSpc>
            </a:pPr>
            <a:r>
              <a:rPr lang="en-US" sz="2800" dirty="0" smtClean="0">
                <a:latin typeface="Times New Roman" pitchFamily="18" charset="0"/>
                <a:cs typeface="Times New Roman" pitchFamily="18" charset="0"/>
              </a:rPr>
              <a:t>Size: how big is the file</a:t>
            </a:r>
          </a:p>
          <a:p>
            <a:pPr marL="609600" indent="-609600">
              <a:lnSpc>
                <a:spcPct val="80000"/>
              </a:lnSpc>
            </a:pPr>
            <a:r>
              <a:rPr lang="en-US" sz="2800" dirty="0" smtClean="0">
                <a:latin typeface="Times New Roman" pitchFamily="18" charset="0"/>
                <a:cs typeface="Times New Roman" pitchFamily="18" charset="0"/>
              </a:rPr>
              <a:t>Type : what kind of file it is</a:t>
            </a:r>
          </a:p>
          <a:p>
            <a:pPr marL="609600" indent="-609600">
              <a:lnSpc>
                <a:spcPct val="80000"/>
              </a:lnSpc>
            </a:pPr>
            <a:r>
              <a:rPr lang="en-US" sz="2800" dirty="0" smtClean="0">
                <a:latin typeface="Times New Roman" pitchFamily="18" charset="0"/>
                <a:cs typeface="Times New Roman" pitchFamily="18" charset="0"/>
              </a:rPr>
              <a:t>Protection: who can access the file</a:t>
            </a:r>
          </a:p>
          <a:p>
            <a:pPr marL="609600" indent="-609600">
              <a:lnSpc>
                <a:spcPct val="80000"/>
              </a:lnSpc>
            </a:pPr>
            <a:r>
              <a:rPr lang="en-US" sz="2800" dirty="0" smtClean="0">
                <a:latin typeface="Times New Roman" pitchFamily="18" charset="0"/>
                <a:cs typeface="Times New Roman" pitchFamily="18" charset="0"/>
              </a:rPr>
              <a:t>Time &amp; Date: when was the last access or modification</a:t>
            </a:r>
          </a:p>
          <a:p>
            <a:pPr marL="609600" indent="-609600">
              <a:lnSpc>
                <a:spcPct val="80000"/>
              </a:lnSpc>
            </a:pPr>
            <a:r>
              <a:rPr lang="en-US" sz="2800" dirty="0" smtClean="0">
                <a:latin typeface="Times New Roman" pitchFamily="18" charset="0"/>
                <a:cs typeface="Times New Roman" pitchFamily="18" charset="0"/>
              </a:rPr>
              <a:t>User: who created the file</a:t>
            </a:r>
          </a:p>
          <a:p>
            <a:pPr marL="609600" indent="-609600">
              <a:lnSpc>
                <a:spcPct val="80000"/>
              </a:lnSpc>
              <a:buFontTx/>
              <a:buNone/>
            </a:pPr>
            <a:r>
              <a:rPr lang="en-US" sz="2800" dirty="0" smtClean="0">
                <a:latin typeface="Times New Roman" pitchFamily="18" charset="0"/>
                <a:cs typeface="Times New Roman" pitchFamily="18" charset="0"/>
              </a:rPr>
              <a:t> and other information. Some of the attributes are shown in the next slide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6-4"/>
          <p:cNvPicPr>
            <a:picLocks noGrp="1" noChangeAspect="1" noChangeArrowheads="1"/>
          </p:cNvPicPr>
          <p:nvPr>
            <p:ph idx="1"/>
          </p:nvPr>
        </p:nvPicPr>
        <p:blipFill>
          <a:blip r:embed="rId2" cstate="print"/>
          <a:srcRect/>
          <a:stretch>
            <a:fillRect/>
          </a:stretch>
        </p:blipFill>
        <p:spPr>
          <a:xfrm>
            <a:off x="990600" y="304800"/>
            <a:ext cx="6621500" cy="5181600"/>
          </a:xfrm>
          <a:noFill/>
          <a:ln/>
        </p:spPr>
      </p:pic>
      <p:sp>
        <p:nvSpPr>
          <p:cNvPr id="5" name="TextBox 4"/>
          <p:cNvSpPr txBox="1"/>
          <p:nvPr/>
        </p:nvSpPr>
        <p:spPr>
          <a:xfrm rot="10800000" flipH="1" flipV="1">
            <a:off x="1524000" y="5791200"/>
            <a:ext cx="4615869" cy="646331"/>
          </a:xfrm>
          <a:prstGeom prst="rect">
            <a:avLst/>
          </a:prstGeom>
          <a:noFill/>
        </p:spPr>
        <p:txBody>
          <a:bodyPr wrap="square" rtlCol="0">
            <a:spAutoFit/>
          </a:bodyPr>
          <a:lstStyle/>
          <a:p>
            <a:r>
              <a:rPr lang="en-GB" dirty="0" smtClean="0"/>
              <a:t>HOW TO SEE??</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r>
              <a:rPr lang="en-US" sz="2400" dirty="0" err="1" smtClean="0"/>
              <a:t>ls</a:t>
            </a:r>
            <a:r>
              <a:rPr lang="en-US" sz="2400" dirty="0" smtClean="0"/>
              <a:t> -l option to get a long listing that gives the attribute of files.</a:t>
            </a:r>
          </a:p>
          <a:p>
            <a:pPr lvl="1"/>
            <a:r>
              <a:rPr lang="en-US" sz="2200" dirty="0" smtClean="0"/>
              <a:t>first letter is for file type.</a:t>
            </a:r>
          </a:p>
          <a:p>
            <a:pPr lvl="1"/>
            <a:r>
              <a:rPr lang="en-US" sz="2200" dirty="0" smtClean="0"/>
              <a:t>access permission, user, group, and others.</a:t>
            </a:r>
          </a:p>
          <a:p>
            <a:pPr lvl="1"/>
            <a:r>
              <a:rPr lang="en-US" sz="2200" dirty="0" smtClean="0"/>
              <a:t>number of links.</a:t>
            </a:r>
          </a:p>
          <a:p>
            <a:pPr lvl="1"/>
            <a:r>
              <a:rPr lang="en-US" sz="2200" dirty="0" smtClean="0"/>
              <a:t>owner’s login name.</a:t>
            </a:r>
          </a:p>
          <a:p>
            <a:pPr lvl="1"/>
            <a:r>
              <a:rPr lang="en-US" sz="2200" dirty="0" smtClean="0"/>
              <a:t>owner’s group name</a:t>
            </a:r>
          </a:p>
          <a:p>
            <a:pPr lvl="1"/>
            <a:r>
              <a:rPr lang="en-US" sz="2200" dirty="0" smtClean="0"/>
              <a:t>file size in bytes.</a:t>
            </a:r>
          </a:p>
          <a:p>
            <a:pPr lvl="1"/>
            <a:r>
              <a:rPr lang="en-US" sz="2200" dirty="0" smtClean="0"/>
              <a:t>date, time of last modification.</a:t>
            </a:r>
          </a:p>
          <a:p>
            <a:pPr lvl="1"/>
            <a:r>
              <a:rPr lang="en-US" sz="2200" dirty="0" smtClean="0"/>
              <a:t>file name.</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File Operations</a:t>
            </a:r>
            <a:endParaRPr lang="en-US" dirty="0"/>
          </a:p>
        </p:txBody>
      </p:sp>
      <p:sp>
        <p:nvSpPr>
          <p:cNvPr id="3" name="Content Placeholder 2"/>
          <p:cNvSpPr>
            <a:spLocks noGrp="1"/>
          </p:cNvSpPr>
          <p:nvPr>
            <p:ph idx="1"/>
          </p:nvPr>
        </p:nvSpPr>
        <p:spPr/>
        <p:txBody>
          <a:bodyPr/>
          <a:lstStyle/>
          <a:p>
            <a:pPr>
              <a:lnSpc>
                <a:spcPct val="90000"/>
              </a:lnSpc>
              <a:buNone/>
            </a:pPr>
            <a:r>
              <a:rPr lang="en-US" sz="2800" dirty="0" smtClean="0">
                <a:latin typeface="Times New Roman" pitchFamily="18" charset="0"/>
                <a:cs typeface="Times New Roman" pitchFamily="18" charset="0"/>
              </a:rPr>
              <a:t>Most common system calls relating to files</a:t>
            </a:r>
          </a:p>
          <a:p>
            <a:pPr>
              <a:lnSpc>
                <a:spcPct val="90000"/>
              </a:lnSpc>
            </a:pPr>
            <a:r>
              <a:rPr lang="en-US" sz="2800" dirty="0" smtClean="0">
                <a:latin typeface="Times New Roman" pitchFamily="18" charset="0"/>
                <a:cs typeface="Times New Roman" pitchFamily="18" charset="0"/>
              </a:rPr>
              <a:t>Create: announce that file is coming and set attributes and allocate space</a:t>
            </a:r>
          </a:p>
          <a:p>
            <a:pPr>
              <a:lnSpc>
                <a:spcPct val="90000"/>
              </a:lnSpc>
            </a:pPr>
            <a:r>
              <a:rPr lang="en-US" sz="2800" dirty="0" smtClean="0">
                <a:latin typeface="Times New Roman" pitchFamily="18" charset="0"/>
                <a:cs typeface="Times New Roman" pitchFamily="18" charset="0"/>
              </a:rPr>
              <a:t>Delete: Free disk space, adjust directory structure</a:t>
            </a:r>
          </a:p>
          <a:p>
            <a:pPr>
              <a:lnSpc>
                <a:spcPct val="90000"/>
              </a:lnSpc>
            </a:pPr>
            <a:r>
              <a:rPr lang="en-US" sz="2800" dirty="0" smtClean="0">
                <a:latin typeface="Times New Roman" pitchFamily="18" charset="0"/>
                <a:cs typeface="Times New Roman" pitchFamily="18" charset="0"/>
              </a:rPr>
              <a:t>Open : Fetch the attributes and location of the file</a:t>
            </a:r>
          </a:p>
          <a:p>
            <a:pPr>
              <a:lnSpc>
                <a:spcPct val="90000"/>
              </a:lnSpc>
            </a:pPr>
            <a:r>
              <a:rPr lang="en-US" sz="2800" dirty="0" smtClean="0">
                <a:latin typeface="Times New Roman" pitchFamily="18" charset="0"/>
                <a:cs typeface="Times New Roman" pitchFamily="18" charset="0"/>
              </a:rPr>
              <a:t>Close: Release internal table space and writing the file’s last block</a:t>
            </a:r>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lstStyle/>
          <a:p>
            <a:pPr>
              <a:lnSpc>
                <a:spcPct val="90000"/>
              </a:lnSpc>
            </a:pPr>
            <a:r>
              <a:rPr lang="en-US" sz="2800" dirty="0" smtClean="0">
                <a:latin typeface="Times New Roman" pitchFamily="18" charset="0"/>
                <a:cs typeface="Times New Roman" pitchFamily="18" charset="0"/>
              </a:rPr>
              <a:t>Read: Data read from the file and put into memory for user access </a:t>
            </a:r>
          </a:p>
          <a:p>
            <a:pPr>
              <a:lnSpc>
                <a:spcPct val="90000"/>
              </a:lnSpc>
            </a:pPr>
            <a:r>
              <a:rPr lang="en-US" sz="2800" dirty="0" smtClean="0">
                <a:latin typeface="Times New Roman" pitchFamily="18" charset="0"/>
                <a:cs typeface="Times New Roman" pitchFamily="18" charset="0"/>
              </a:rPr>
              <a:t>Write: Data are written to the file usually at the current position </a:t>
            </a:r>
          </a:p>
          <a:p>
            <a:pPr>
              <a:lnSpc>
                <a:spcPct val="90000"/>
              </a:lnSpc>
            </a:pPr>
            <a:r>
              <a:rPr lang="en-US" sz="2800" dirty="0" smtClean="0">
                <a:latin typeface="Times New Roman" pitchFamily="18" charset="0"/>
                <a:cs typeface="Times New Roman" pitchFamily="18" charset="0"/>
              </a:rPr>
              <a:t>Append: Adds data to the end of file</a:t>
            </a:r>
          </a:p>
          <a:p>
            <a:pPr>
              <a:lnSpc>
                <a:spcPct val="90000"/>
              </a:lnSpc>
            </a:pPr>
            <a:r>
              <a:rPr lang="en-US" sz="2800" dirty="0" smtClean="0">
                <a:latin typeface="Times New Roman" pitchFamily="18" charset="0"/>
                <a:cs typeface="Times New Roman" pitchFamily="18" charset="0"/>
              </a:rPr>
              <a:t>Seek: Random access data from the file, repositioning the file pointer for reading</a:t>
            </a:r>
          </a:p>
          <a:p>
            <a:pPr>
              <a:lnSpc>
                <a:spcPct val="90000"/>
              </a:lnSpc>
            </a:pPr>
            <a:r>
              <a:rPr lang="en-US" sz="2800" dirty="0" smtClean="0">
                <a:latin typeface="Times New Roman" pitchFamily="18" charset="0"/>
                <a:cs typeface="Times New Roman" pitchFamily="18" charset="0"/>
              </a:rPr>
              <a:t>Rename: Change the name of the file</a:t>
            </a:r>
          </a:p>
          <a:p>
            <a:pPr>
              <a:lnSpc>
                <a:spcPct val="90000"/>
              </a:lnSpc>
            </a:pPr>
            <a:r>
              <a:rPr lang="en-US" sz="2800" dirty="0" smtClean="0">
                <a:latin typeface="Times New Roman" pitchFamily="18" charset="0"/>
                <a:cs typeface="Times New Roman" pitchFamily="18" charset="0"/>
              </a:rPr>
              <a:t>Get &amp; Set attribute: Get attributes of file or set attributes of a file (e.g., get and set read only attribute )  </a:t>
            </a:r>
          </a:p>
          <a:p>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FILES</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GB" altLang="he-IL" sz="2800" dirty="0" smtClean="0">
                <a:latin typeface="Times New Roman" pitchFamily="18" charset="0"/>
              </a:rPr>
              <a:t>Files are the OS mechanism for saving information from one session to another.</a:t>
            </a:r>
          </a:p>
          <a:p>
            <a:pPr>
              <a:buFont typeface="Wingdings" pitchFamily="2" charset="2"/>
              <a:buChar char="Ø"/>
            </a:pPr>
            <a:r>
              <a:rPr lang="en-US" altLang="he-IL" sz="2800" dirty="0" smtClean="0">
                <a:latin typeface="Times New Roman" pitchFamily="18" charset="0"/>
              </a:rPr>
              <a:t>A file is a logical storage unit defined by the O.S, providing the user a mechanism to store INFO on a physical storage devices such as disk , tape , CD and etc.</a:t>
            </a:r>
          </a:p>
          <a:p>
            <a:pPr>
              <a:buFont typeface="Wingdings" pitchFamily="2" charset="2"/>
              <a:buChar char="Ø"/>
            </a:pPr>
            <a:r>
              <a:rPr lang="en-GB" altLang="he-IL" sz="2800" dirty="0" smtClean="0">
                <a:latin typeface="Times New Roman" pitchFamily="18" charset="0"/>
              </a:rPr>
              <a:t>File abstracts storage devices. </a:t>
            </a:r>
            <a:endParaRPr lang="en-US" altLang="he-IL" sz="2800" dirty="0" smtClean="0">
              <a:latin typeface="Times New Roman" pitchFamily="18" charset="0"/>
            </a:endParaRPr>
          </a:p>
          <a:p>
            <a:pPr>
              <a:buNone/>
            </a:pPr>
            <a:endParaRPr lang="en-US" dirty="0" smtClean="0">
              <a:latin typeface="Arial" pitchFamily="34" charset="0"/>
            </a:endParaRP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File System Structure(directory structure)</a:t>
            </a:r>
            <a:endParaRPr lang="en-US" sz="2800" dirty="0"/>
          </a:p>
        </p:txBody>
      </p:sp>
      <p:sp>
        <p:nvSpPr>
          <p:cNvPr id="5" name="Content Placeholder 4"/>
          <p:cNvSpPr>
            <a:spLocks noGrp="1"/>
          </p:cNvSpPr>
          <p:nvPr>
            <p:ph idx="1"/>
          </p:nvPr>
        </p:nvSpPr>
        <p:spPr/>
        <p:txBody>
          <a:bodyPr/>
          <a:lstStyle/>
          <a:p>
            <a:r>
              <a:rPr lang="en-US" sz="2000" dirty="0" smtClean="0">
                <a:latin typeface="Times New Roman" pitchFamily="18" charset="0"/>
                <a:cs typeface="Times New Roman" pitchFamily="18" charset="0"/>
              </a:rPr>
              <a:t>The UNIX file system is structured hierarchically upside down treelike, so it start with root directory and can have any number of files or sub directories under it. A typical UNIX system contains hundreds of files and directories, organized as the following</a:t>
            </a:r>
          </a:p>
          <a:p>
            <a:pPr>
              <a:buNone/>
            </a:pPr>
            <a:endParaRPr lang="en-US" dirty="0"/>
          </a:p>
        </p:txBody>
      </p:sp>
      <p:pic>
        <p:nvPicPr>
          <p:cNvPr id="6" name="Picture 2"/>
          <p:cNvPicPr>
            <a:picLocks noChangeAspect="1" noChangeArrowheads="1"/>
          </p:cNvPicPr>
          <p:nvPr/>
        </p:nvPicPr>
        <p:blipFill>
          <a:blip r:embed="rId2" cstate="print"/>
          <a:srcRect l="12971" t="53456" r="26891" b="15100"/>
          <a:stretch>
            <a:fillRect/>
          </a:stretch>
        </p:blipFill>
        <p:spPr bwMode="auto">
          <a:xfrm>
            <a:off x="1356360" y="3124200"/>
            <a:ext cx="466344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The structure starts at the root level</a:t>
            </a:r>
          </a:p>
          <a:p>
            <a:pPr lvl="1"/>
            <a:r>
              <a:rPr lang="en-US" sz="2800" dirty="0" smtClean="0">
                <a:solidFill>
                  <a:schemeClr val="tx1"/>
                </a:solidFill>
                <a:latin typeface="Times New Roman" pitchFamily="18" charset="0"/>
                <a:cs typeface="Times New Roman" pitchFamily="18" charset="0"/>
              </a:rPr>
              <a:t>Root is the name of the file at this basic level and it is denoted by the slash character (/)</a:t>
            </a:r>
          </a:p>
          <a:p>
            <a:r>
              <a:rPr lang="en-US" sz="2800" dirty="0" smtClean="0">
                <a:latin typeface="Times New Roman" pitchFamily="18" charset="0"/>
                <a:cs typeface="Times New Roman" pitchFamily="18" charset="0"/>
              </a:rPr>
              <a:t>A directory is a file that can contain other files and directories</a:t>
            </a:r>
          </a:p>
          <a:p>
            <a:r>
              <a:rPr lang="en-US" sz="2800" dirty="0" smtClean="0">
                <a:latin typeface="Times New Roman" pitchFamily="18" charset="0"/>
                <a:cs typeface="Times New Roman" pitchFamily="18" charset="0"/>
              </a:rPr>
              <a:t>A subdirectory is a directory within a directory</a:t>
            </a:r>
          </a:p>
          <a:p>
            <a:pPr lvl="1"/>
            <a:r>
              <a:rPr lang="en-US" sz="2800" dirty="0" smtClean="0">
                <a:solidFill>
                  <a:schemeClr val="tx1"/>
                </a:solidFill>
                <a:latin typeface="Times New Roman" pitchFamily="18" charset="0"/>
                <a:cs typeface="Times New Roman" pitchFamily="18" charset="0"/>
              </a:rPr>
              <a:t>The subdirectory is considered the child of the parent directory</a:t>
            </a:r>
          </a:p>
          <a:p>
            <a:pPr lvl="1"/>
            <a:r>
              <a:rPr lang="en-US" sz="2800" dirty="0" smtClean="0">
                <a:solidFill>
                  <a:schemeClr val="tx1"/>
                </a:solidFill>
                <a:latin typeface="Times New Roman" pitchFamily="18" charset="0"/>
                <a:cs typeface="Times New Roman" pitchFamily="18" charset="0"/>
              </a:rPr>
              <a:t>Windows directory structure ? Rooted tree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Understanding Paths</a:t>
            </a:r>
            <a:br>
              <a:rPr lang="en-US" dirty="0" smtClean="0"/>
            </a:br>
            <a:r>
              <a:rPr lang="en-US" dirty="0" smtClean="0"/>
              <a:t>and Pathnames</a:t>
            </a:r>
            <a:endParaRPr lang="en-US" dirty="0"/>
          </a:p>
        </p:txBody>
      </p:sp>
      <p:sp>
        <p:nvSpPr>
          <p:cNvPr id="3" name="Content Placeholder 2"/>
          <p:cNvSpPr>
            <a:spLocks noGrp="1"/>
          </p:cNvSpPr>
          <p:nvPr>
            <p:ph idx="1"/>
          </p:nvPr>
        </p:nvSpPr>
        <p:spPr/>
        <p:txBody>
          <a:bodyPr>
            <a:normAutofit/>
          </a:bodyPr>
          <a:lstStyle/>
          <a:p>
            <a:pPr>
              <a:lnSpc>
                <a:spcPct val="90000"/>
              </a:lnSpc>
            </a:pPr>
            <a:r>
              <a:rPr lang="en-US" sz="2000" dirty="0" smtClean="0">
                <a:latin typeface="Times New Roman" pitchFamily="18" charset="0"/>
                <a:cs typeface="Times New Roman" pitchFamily="18" charset="0"/>
              </a:rPr>
              <a:t>To specify a file or directory, use its pathname, which follows the branches of the file system to the desired file</a:t>
            </a:r>
          </a:p>
          <a:p>
            <a:pPr lvl="1">
              <a:lnSpc>
                <a:spcPct val="90000"/>
              </a:lnSpc>
            </a:pPr>
            <a:r>
              <a:rPr lang="en-US" sz="2000" dirty="0" smtClean="0">
                <a:solidFill>
                  <a:schemeClr val="tx1"/>
                </a:solidFill>
                <a:latin typeface="Times New Roman" pitchFamily="18" charset="0"/>
                <a:cs typeface="Times New Roman" pitchFamily="18" charset="0"/>
              </a:rPr>
              <a:t>A forward slash (/) separates each directory name (windows ??)</a:t>
            </a:r>
          </a:p>
          <a:p>
            <a:pPr lvl="1">
              <a:lnSpc>
                <a:spcPct val="90000"/>
              </a:lnSpc>
            </a:pPr>
            <a:r>
              <a:rPr lang="en-US" sz="2000" dirty="0" smtClean="0">
                <a:solidFill>
                  <a:schemeClr val="tx1"/>
                </a:solidFill>
                <a:latin typeface="Times New Roman" pitchFamily="18" charset="0"/>
                <a:cs typeface="Times New Roman" pitchFamily="18" charset="0"/>
              </a:rPr>
              <a:t>The UNIX command prompt may indicate your location within the file system</a:t>
            </a:r>
          </a:p>
          <a:p>
            <a:pPr lvl="1">
              <a:lnSpc>
                <a:spcPct val="90000"/>
              </a:lnSpc>
            </a:pPr>
            <a:r>
              <a:rPr lang="en-US" sz="2000" dirty="0" smtClean="0">
                <a:solidFill>
                  <a:schemeClr val="tx1"/>
                </a:solidFill>
                <a:latin typeface="Times New Roman" pitchFamily="18" charset="0"/>
                <a:cs typeface="Times New Roman" pitchFamily="18" charset="0"/>
              </a:rPr>
              <a:t>Use the UNIX </a:t>
            </a:r>
            <a:r>
              <a:rPr lang="en-US" sz="2000" dirty="0" err="1" smtClean="0">
                <a:solidFill>
                  <a:schemeClr val="tx1"/>
                </a:solidFill>
                <a:latin typeface="Times New Roman" pitchFamily="18" charset="0"/>
                <a:cs typeface="Times New Roman" pitchFamily="18" charset="0"/>
              </a:rPr>
              <a:t>pwd</a:t>
            </a:r>
            <a:r>
              <a:rPr lang="en-US" sz="2000" dirty="0" smtClean="0">
                <a:solidFill>
                  <a:schemeClr val="tx1"/>
                </a:solidFill>
                <a:latin typeface="Times New Roman" pitchFamily="18" charset="0"/>
                <a:cs typeface="Times New Roman" pitchFamily="18" charset="0"/>
              </a:rPr>
              <a:t> command to display the current path name</a:t>
            </a:r>
          </a:p>
          <a:p>
            <a:r>
              <a:rPr lang="en-US" sz="2000" dirty="0" smtClean="0">
                <a:latin typeface="Times New Roman" pitchFamily="18" charset="0"/>
                <a:cs typeface="Times New Roman" pitchFamily="18" charset="0"/>
              </a:rPr>
              <a:t>To navigate the UNIX directory structure, use the </a:t>
            </a:r>
            <a:r>
              <a:rPr lang="en-US" sz="2000" dirty="0" err="1" smtClean="0">
                <a:latin typeface="Times New Roman" pitchFamily="18" charset="0"/>
                <a:cs typeface="Times New Roman" pitchFamily="18" charset="0"/>
              </a:rPr>
              <a:t>cd</a:t>
            </a:r>
            <a:r>
              <a:rPr lang="en-US" sz="2000" dirty="0" smtClean="0">
                <a:latin typeface="Times New Roman" pitchFamily="18" charset="0"/>
                <a:cs typeface="Times New Roman" pitchFamily="18" charset="0"/>
              </a:rPr>
              <a:t> (change directory) command</a:t>
            </a:r>
          </a:p>
          <a:p>
            <a:r>
              <a:rPr lang="en-US" sz="2000" dirty="0" smtClean="0">
                <a:latin typeface="Times New Roman" pitchFamily="18" charset="0"/>
                <a:cs typeface="Times New Roman" pitchFamily="18" charset="0"/>
              </a:rPr>
              <a:t>UNIX refers to a path as either:</a:t>
            </a:r>
          </a:p>
          <a:p>
            <a:pPr lvl="1"/>
            <a:r>
              <a:rPr lang="en-US" sz="2000" dirty="0" smtClean="0">
                <a:solidFill>
                  <a:schemeClr val="tx1"/>
                </a:solidFill>
                <a:latin typeface="Times New Roman" pitchFamily="18" charset="0"/>
                <a:cs typeface="Times New Roman" pitchFamily="18" charset="0"/>
              </a:rPr>
              <a:t>Absolute - begins at the root level and lists all subdirectories to the destination file</a:t>
            </a:r>
          </a:p>
          <a:p>
            <a:pPr lvl="1"/>
            <a:r>
              <a:rPr lang="en-US" sz="2000" dirty="0" smtClean="0">
                <a:solidFill>
                  <a:schemeClr val="tx1"/>
                </a:solidFill>
                <a:latin typeface="Times New Roman" pitchFamily="18" charset="0"/>
                <a:cs typeface="Times New Roman" pitchFamily="18" charset="0"/>
              </a:rPr>
              <a:t>Relative - begins at your current working directory and proceeds from there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Directory Operations</a:t>
            </a:r>
            <a:endParaRPr lang="en-US" dirty="0"/>
          </a:p>
        </p:txBody>
      </p:sp>
      <p:sp>
        <p:nvSpPr>
          <p:cNvPr id="3" name="Content Placeholder 2"/>
          <p:cNvSpPr>
            <a:spLocks noGrp="1"/>
          </p:cNvSpPr>
          <p:nvPr>
            <p:ph idx="1"/>
          </p:nvPr>
        </p:nvSpPr>
        <p:spPr/>
        <p:txBody>
          <a:bodyPr>
            <a:normAutofit/>
          </a:bodyPr>
          <a:lstStyle/>
          <a:p>
            <a:pPr>
              <a:lnSpc>
                <a:spcPct val="80000"/>
              </a:lnSpc>
            </a:pPr>
            <a:r>
              <a:rPr lang="en-US" sz="2800" dirty="0" smtClean="0">
                <a:latin typeface="Times New Roman" pitchFamily="18" charset="0"/>
                <a:cs typeface="Times New Roman" pitchFamily="18" charset="0"/>
              </a:rPr>
              <a:t>Create : creates     (</a:t>
            </a:r>
            <a:r>
              <a:rPr lang="en-US" sz="2800" dirty="0" err="1" smtClean="0">
                <a:latin typeface="Times New Roman" pitchFamily="18" charset="0"/>
                <a:cs typeface="Times New Roman" pitchFamily="18" charset="0"/>
              </a:rPr>
              <a:t>mkdir</a:t>
            </a:r>
            <a:r>
              <a:rPr lang="en-US" sz="2800" dirty="0" smtClean="0">
                <a:latin typeface="Times New Roman" pitchFamily="18" charset="0"/>
                <a:cs typeface="Times New Roman" pitchFamily="18" charset="0"/>
              </a:rPr>
              <a:t>)  . , ..</a:t>
            </a:r>
          </a:p>
          <a:p>
            <a:pPr>
              <a:lnSpc>
                <a:spcPct val="80000"/>
              </a:lnSpc>
            </a:pPr>
            <a:r>
              <a:rPr lang="en-US" sz="2800" dirty="0" smtClean="0">
                <a:latin typeface="Times New Roman" pitchFamily="18" charset="0"/>
                <a:cs typeface="Times New Roman" pitchFamily="18" charset="0"/>
              </a:rPr>
              <a:t>Delete : only empty directory can be deleted (</a:t>
            </a:r>
            <a:r>
              <a:rPr lang="en-US" sz="2800" dirty="0" err="1" smtClean="0"/>
              <a:t>rmdir</a:t>
            </a:r>
            <a:r>
              <a:rPr lang="en-US" sz="2800" dirty="0" smtClean="0"/>
              <a:t>)</a:t>
            </a:r>
            <a:endParaRPr lang="en-US" sz="2800" dirty="0" smtClean="0">
              <a:latin typeface="Times New Roman" pitchFamily="18" charset="0"/>
              <a:cs typeface="Times New Roman" pitchFamily="18" charset="0"/>
            </a:endParaRPr>
          </a:p>
          <a:p>
            <a:pPr>
              <a:lnSpc>
                <a:spcPct val="80000"/>
              </a:lnSpc>
            </a:pPr>
            <a:r>
              <a:rPr lang="en-US" sz="2800" dirty="0" smtClean="0">
                <a:latin typeface="Times New Roman" pitchFamily="18" charset="0"/>
                <a:cs typeface="Times New Roman" pitchFamily="18" charset="0"/>
              </a:rPr>
              <a:t>Rename</a:t>
            </a:r>
          </a:p>
          <a:p>
            <a:pPr>
              <a:lnSpc>
                <a:spcPct val="80000"/>
              </a:lnSpc>
            </a:pPr>
            <a:r>
              <a:rPr lang="en-GB" sz="2800" dirty="0" err="1" smtClean="0">
                <a:latin typeface="Times New Roman" pitchFamily="18" charset="0"/>
                <a:cs typeface="Times New Roman" pitchFamily="18" charset="0"/>
              </a:rPr>
              <a:t>Opendir</a:t>
            </a:r>
            <a:endParaRPr lang="en-GB" sz="2800" dirty="0" smtClean="0">
              <a:latin typeface="Times New Roman" pitchFamily="18" charset="0"/>
              <a:cs typeface="Times New Roman" pitchFamily="18" charset="0"/>
            </a:endParaRPr>
          </a:p>
          <a:p>
            <a:pPr>
              <a:lnSpc>
                <a:spcPct val="80000"/>
              </a:lnSpc>
            </a:pPr>
            <a:r>
              <a:rPr lang="en-GB" sz="2800" dirty="0" err="1" smtClean="0">
                <a:latin typeface="Times New Roman" pitchFamily="18" charset="0"/>
                <a:cs typeface="Times New Roman" pitchFamily="18" charset="0"/>
              </a:rPr>
              <a:t>Closedir</a:t>
            </a:r>
            <a:endParaRPr lang="en-US" sz="2800" dirty="0" smtClean="0">
              <a:latin typeface="Times New Roman" pitchFamily="18" charset="0"/>
              <a:cs typeface="Times New Roman" pitchFamily="18" charset="0"/>
            </a:endParaRPr>
          </a:p>
          <a:p>
            <a:pPr>
              <a:lnSpc>
                <a:spcPct val="80000"/>
              </a:lnSpc>
            </a:pPr>
            <a:r>
              <a:rPr lang="en-US" sz="2800" dirty="0" smtClean="0">
                <a:latin typeface="Times New Roman" pitchFamily="18" charset="0"/>
                <a:cs typeface="Times New Roman" pitchFamily="18" charset="0"/>
              </a:rPr>
              <a:t>Link &amp; unlink: link is a common technique used for sharing files or directories between users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7239000" cy="2727960"/>
          </a:xfrm>
        </p:spPr>
        <p:txBody>
          <a:bodyPr>
            <a:normAutofit/>
          </a:bodyPr>
          <a:lstStyle/>
          <a:p>
            <a:pPr algn="ctr"/>
            <a:r>
              <a:rPr lang="en-GB" dirty="0" smtClean="0"/>
              <a:t>Implementing files and directories</a:t>
            </a:r>
            <a:endParaRPr lang="en-US" dirty="0"/>
          </a:p>
        </p:txBody>
      </p:sp>
      <p:sp>
        <p:nvSpPr>
          <p:cNvPr id="3" name="Content Placeholder 2"/>
          <p:cNvSpPr>
            <a:spLocks noGrp="1"/>
          </p:cNvSpPr>
          <p:nvPr>
            <p:ph idx="1"/>
          </p:nvPr>
        </p:nvSpPr>
        <p:spPr>
          <a:xfrm>
            <a:off x="457200" y="1609416"/>
            <a:ext cx="7239000" cy="4846320"/>
          </a:xfrm>
        </p:spPr>
        <p:txBody>
          <a:bodyPr/>
          <a:lstStyle/>
          <a:p>
            <a:endParaRPr lang="en-GB" dirty="0" smtClean="0"/>
          </a:p>
          <a:p>
            <a:endParaRPr lang="en-GB"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fontScale="90000"/>
          </a:bodyPr>
          <a:lstStyle/>
          <a:p>
            <a:r>
              <a:rPr lang="en-US" i="1" dirty="0" smtClean="0"/>
              <a:t>File System –the </a:t>
            </a:r>
            <a:r>
              <a:rPr lang="en-GB" dirty="0" smtClean="0"/>
              <a:t>Logical view</a:t>
            </a:r>
            <a:endParaRPr lang="en-US" dirty="0"/>
          </a:p>
        </p:txBody>
      </p:sp>
      <p:sp>
        <p:nvSpPr>
          <p:cNvPr id="3" name="Content Placeholder 2"/>
          <p:cNvSpPr>
            <a:spLocks noGrp="1"/>
          </p:cNvSpPr>
          <p:nvPr>
            <p:ph idx="1"/>
          </p:nvPr>
        </p:nvSpPr>
        <p:spPr/>
        <p:txBody>
          <a:bodyPr>
            <a:normAutofit/>
          </a:bodyPr>
          <a:lstStyle/>
          <a:p>
            <a:r>
              <a:rPr lang="en-GB" sz="2200" dirty="0" smtClean="0">
                <a:latin typeface="Times New Roman" pitchFamily="18" charset="0"/>
                <a:cs typeface="Times New Roman" pitchFamily="18" charset="0"/>
              </a:rPr>
              <a:t>Why file system ?</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To access data in low-level format is cumbersome</a:t>
            </a:r>
          </a:p>
          <a:p>
            <a:pPr lvl="1"/>
            <a:r>
              <a:rPr lang="en-US" sz="2200" dirty="0" smtClean="0">
                <a:solidFill>
                  <a:schemeClr val="tx1"/>
                </a:solidFill>
                <a:latin typeface="Times New Roman" pitchFamily="18" charset="0"/>
                <a:cs typeface="Times New Roman" pitchFamily="18" charset="0"/>
              </a:rPr>
              <a:t> Need to know about tracks and sectors</a:t>
            </a:r>
          </a:p>
          <a:p>
            <a:r>
              <a:rPr lang="en-US" sz="2200" dirty="0" smtClean="0">
                <a:latin typeface="Times New Roman" pitchFamily="18" charset="0"/>
                <a:cs typeface="Times New Roman" pitchFamily="18" charset="0"/>
              </a:rPr>
              <a:t>OS provides a uniform logical view of information storage via the File-System</a:t>
            </a:r>
          </a:p>
          <a:p>
            <a:r>
              <a:rPr lang="en-US" sz="2200" dirty="0" smtClean="0">
                <a:latin typeface="Times New Roman" pitchFamily="18" charset="0"/>
                <a:cs typeface="Times New Roman" pitchFamily="18" charset="0"/>
              </a:rPr>
              <a:t>A file is nothing more than a sequence of bytes</a:t>
            </a:r>
          </a:p>
          <a:p>
            <a:r>
              <a:rPr lang="en-US" sz="2200" dirty="0" smtClean="0">
                <a:latin typeface="Times New Roman" pitchFamily="18" charset="0"/>
                <a:cs typeface="Times New Roman" pitchFamily="18" charset="0"/>
              </a:rPr>
              <a:t> A file is stored in one or more blocks on disk</a:t>
            </a:r>
          </a:p>
          <a:p>
            <a:r>
              <a:rPr lang="en-US" sz="2200" dirty="0" smtClean="0">
                <a:latin typeface="Times New Roman" pitchFamily="18" charset="0"/>
                <a:cs typeface="Times New Roman" pitchFamily="18" charset="0"/>
              </a:rPr>
              <a:t> A block is the unit of transfer between Memory and Disk.</a:t>
            </a:r>
          </a:p>
          <a:p>
            <a:pPr lvl="1"/>
            <a:r>
              <a:rPr lang="en-US" sz="2200" dirty="0" smtClean="0">
                <a:solidFill>
                  <a:schemeClr val="tx1"/>
                </a:solidFill>
                <a:latin typeface="Times New Roman" pitchFamily="18" charset="0"/>
                <a:cs typeface="Times New Roman" pitchFamily="18" charset="0"/>
              </a:rPr>
              <a:t>A block comprises of one or more sectors of the disk</a:t>
            </a:r>
            <a:endParaRPr lang="en-GB" sz="2200" dirty="0" smtClean="0">
              <a:solidFill>
                <a:schemeClr val="tx1"/>
              </a:solidFill>
              <a:latin typeface="Times New Roman" pitchFamily="18" charset="0"/>
              <a:cs typeface="Times New Roman" pitchFamily="18" charset="0"/>
            </a:endParaRPr>
          </a:p>
          <a:p>
            <a:r>
              <a:rPr lang="en-GB" sz="2200" dirty="0" smtClean="0">
                <a:latin typeface="Times New Roman" pitchFamily="18" charset="0"/>
                <a:cs typeface="Times New Roman" pitchFamily="18" charset="0"/>
              </a:rPr>
              <a:t>File system deals at the block level. </a:t>
            </a:r>
            <a:r>
              <a:rPr lang="en-GB" sz="2200" dirty="0" err="1" smtClean="0">
                <a:latin typeface="Times New Roman" pitchFamily="18" charset="0"/>
                <a:cs typeface="Times New Roman" pitchFamily="18" charset="0"/>
              </a:rPr>
              <a:t>Eg</a:t>
            </a:r>
            <a:r>
              <a:rPr lang="en-GB" sz="2200" dirty="0" smtClean="0">
                <a:latin typeface="Times New Roman" pitchFamily="18" charset="0"/>
                <a:cs typeface="Times New Roman" pitchFamily="18" charset="0"/>
              </a:rPr>
              <a:t>. Read block 123, write block 123 etc..</a:t>
            </a:r>
          </a:p>
          <a:p>
            <a:pPr lvl="1"/>
            <a:r>
              <a:rPr lang="en-GB" sz="2200" dirty="0" smtClean="0">
                <a:solidFill>
                  <a:schemeClr val="tx1"/>
                </a:solidFill>
                <a:latin typeface="Times New Roman" pitchFamily="18" charset="0"/>
                <a:cs typeface="Times New Roman" pitchFamily="18" charset="0"/>
              </a:rPr>
              <a:t>Device drivers map the block no’s to track/sector no.</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Basic file system lay out.</a:t>
            </a:r>
            <a:endParaRPr lang="en-US" dirty="0"/>
          </a:p>
        </p:txBody>
      </p:sp>
      <p:sp>
        <p:nvSpPr>
          <p:cNvPr id="5" name="Rectangle 3"/>
          <p:cNvSpPr txBox="1">
            <a:spLocks noChangeArrowheads="1"/>
          </p:cNvSpPr>
          <p:nvPr/>
        </p:nvSpPr>
        <p:spPr>
          <a:xfrm>
            <a:off x="685800" y="5486400"/>
            <a:ext cx="7772400" cy="762000"/>
          </a:xfrm>
          <a:prstGeom prst="rect">
            <a:avLst/>
          </a:prstGeom>
        </p:spPr>
        <p:txBody>
          <a:bodyPr vert="horz">
            <a:norm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buFontTx/>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 possible file system layout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G:\nitc\os\file\imple\filesystme.jpg"/>
          <p:cNvPicPr>
            <a:picLocks noGrp="1" noChangeAspect="1" noChangeArrowheads="1"/>
          </p:cNvPicPr>
          <p:nvPr>
            <p:ph idx="1"/>
          </p:nvPr>
        </p:nvPicPr>
        <p:blipFill>
          <a:blip r:embed="rId2" cstate="print"/>
          <a:srcRect r="12355" b="27660"/>
          <a:stretch>
            <a:fillRect/>
          </a:stretch>
        </p:blipFill>
        <p:spPr bwMode="auto">
          <a:xfrm>
            <a:off x="897912" y="2057400"/>
            <a:ext cx="7026888" cy="3276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lstStyle/>
          <a:p>
            <a:r>
              <a:rPr lang="en-US" sz="3600" dirty="0" smtClean="0"/>
              <a:t>File System Layout</a:t>
            </a:r>
            <a:endParaRPr lang="en-US" dirty="0"/>
          </a:p>
        </p:txBody>
      </p:sp>
      <p:sp>
        <p:nvSpPr>
          <p:cNvPr id="3" name="Content Placeholder 2"/>
          <p:cNvSpPr>
            <a:spLocks noGrp="1"/>
          </p:cNvSpPr>
          <p:nvPr>
            <p:ph idx="1"/>
          </p:nvPr>
        </p:nvSpPr>
        <p:spPr>
          <a:xfrm>
            <a:off x="381000" y="1371600"/>
            <a:ext cx="7239000" cy="4846320"/>
          </a:xfrm>
        </p:spPr>
        <p:txBody>
          <a:bodyPr/>
          <a:lstStyle/>
          <a:p>
            <a:r>
              <a:rPr lang="en-US" sz="2200" dirty="0" smtClean="0">
                <a:latin typeface="Times New Roman" pitchFamily="18" charset="0"/>
                <a:cs typeface="Times New Roman" pitchFamily="18" charset="0"/>
              </a:rPr>
              <a:t>Most disks can be divided up into one or more partitions, with independent file systems on each partition.</a:t>
            </a:r>
          </a:p>
          <a:p>
            <a:r>
              <a:rPr lang="en-US" sz="2200" dirty="0" smtClean="0">
                <a:latin typeface="Times New Roman" pitchFamily="18" charset="0"/>
                <a:cs typeface="Times New Roman" pitchFamily="18" charset="0"/>
              </a:rPr>
              <a:t>Sector 0 of disk is called </a:t>
            </a:r>
            <a:r>
              <a:rPr lang="en-US" sz="2200" b="1" dirty="0" smtClean="0">
                <a:latin typeface="Times New Roman" pitchFamily="18" charset="0"/>
                <a:cs typeface="Times New Roman" pitchFamily="18" charset="0"/>
              </a:rPr>
              <a:t>MBR</a:t>
            </a:r>
            <a:r>
              <a:rPr lang="en-US" sz="2200" dirty="0" smtClean="0">
                <a:latin typeface="Times New Roman" pitchFamily="18" charset="0"/>
                <a:cs typeface="Times New Roman" pitchFamily="18" charset="0"/>
              </a:rPr>
              <a:t> ( Master Boot Record) which is used to boot the computer.</a:t>
            </a:r>
          </a:p>
          <a:p>
            <a:r>
              <a:rPr lang="en-US" sz="2200" dirty="0" smtClean="0">
                <a:latin typeface="Times New Roman" pitchFamily="18" charset="0"/>
                <a:cs typeface="Times New Roman" pitchFamily="18" charset="0"/>
              </a:rPr>
              <a:t>The end of the MBR contains the </a:t>
            </a:r>
            <a:r>
              <a:rPr lang="en-US" sz="2200" b="1" dirty="0" smtClean="0">
                <a:latin typeface="Times New Roman" pitchFamily="18" charset="0"/>
                <a:cs typeface="Times New Roman" pitchFamily="18" charset="0"/>
              </a:rPr>
              <a:t>partition table </a:t>
            </a:r>
            <a:r>
              <a:rPr lang="en-US" sz="2200" dirty="0" smtClean="0">
                <a:latin typeface="Times New Roman" pitchFamily="18" charset="0"/>
                <a:cs typeface="Times New Roman" pitchFamily="18" charset="0"/>
              </a:rPr>
              <a:t>which gives the starting and ending address for each partition.</a:t>
            </a:r>
          </a:p>
          <a:p>
            <a:r>
              <a:rPr lang="en-GB" sz="2200" dirty="0" smtClean="0">
                <a:latin typeface="Times New Roman" pitchFamily="18" charset="0"/>
                <a:cs typeface="Times New Roman" pitchFamily="18" charset="0"/>
              </a:rPr>
              <a:t>One of the partition in the table is marked as active.</a:t>
            </a:r>
          </a:p>
          <a:p>
            <a:r>
              <a:rPr lang="en-GB" sz="2200" dirty="0" smtClean="0">
                <a:latin typeface="Times New Roman" pitchFamily="18" charset="0"/>
                <a:cs typeface="Times New Roman" pitchFamily="18" charset="0"/>
              </a:rPr>
              <a:t>When the computer is booted, </a:t>
            </a:r>
            <a:r>
              <a:rPr lang="en-GB" sz="2200" b="1" dirty="0" smtClean="0">
                <a:latin typeface="Times New Roman" pitchFamily="18" charset="0"/>
                <a:cs typeface="Times New Roman" pitchFamily="18" charset="0"/>
              </a:rPr>
              <a:t>BIOS</a:t>
            </a:r>
            <a:r>
              <a:rPr lang="en-GB" sz="2200" dirty="0" smtClean="0">
                <a:latin typeface="Times New Roman" pitchFamily="18" charset="0"/>
                <a:cs typeface="Times New Roman" pitchFamily="18" charset="0"/>
              </a:rPr>
              <a:t> reads in and executes the MBR.</a:t>
            </a:r>
          </a:p>
          <a:p>
            <a:r>
              <a:rPr lang="en-GB" sz="2200" dirty="0" smtClean="0">
                <a:latin typeface="Times New Roman" pitchFamily="18" charset="0"/>
                <a:cs typeface="Times New Roman" pitchFamily="18" charset="0"/>
              </a:rPr>
              <a:t>The first thing the MBR </a:t>
            </a:r>
            <a:r>
              <a:rPr lang="en-GB" sz="2200" dirty="0" err="1" smtClean="0">
                <a:latin typeface="Times New Roman" pitchFamily="18" charset="0"/>
                <a:cs typeface="Times New Roman" pitchFamily="18" charset="0"/>
              </a:rPr>
              <a:t>pgm</a:t>
            </a:r>
            <a:r>
              <a:rPr lang="en-GB" sz="2200" dirty="0" smtClean="0">
                <a:latin typeface="Times New Roman" pitchFamily="18" charset="0"/>
                <a:cs typeface="Times New Roman" pitchFamily="18" charset="0"/>
              </a:rPr>
              <a:t> does is locating the active partition and read its first block called the </a:t>
            </a:r>
            <a:r>
              <a:rPr lang="en-GB" sz="2200" b="1" dirty="0" smtClean="0">
                <a:latin typeface="Times New Roman" pitchFamily="18" charset="0"/>
                <a:cs typeface="Times New Roman" pitchFamily="18" charset="0"/>
              </a:rPr>
              <a:t>boot block</a:t>
            </a:r>
            <a:r>
              <a:rPr lang="en-GB" sz="2200" dirty="0" smtClean="0">
                <a:latin typeface="Times New Roman" pitchFamily="18" charset="0"/>
                <a:cs typeface="Times New Roman" pitchFamily="18" charset="0"/>
              </a:rPr>
              <a:t> and execute it. The </a:t>
            </a:r>
            <a:r>
              <a:rPr lang="en-GB" sz="2200" dirty="0" err="1" smtClean="0">
                <a:latin typeface="Times New Roman" pitchFamily="18" charset="0"/>
                <a:cs typeface="Times New Roman" pitchFamily="18" charset="0"/>
              </a:rPr>
              <a:t>pgm</a:t>
            </a:r>
            <a:r>
              <a:rPr lang="en-GB" sz="2200" dirty="0" smtClean="0">
                <a:latin typeface="Times New Roman" pitchFamily="18" charset="0"/>
                <a:cs typeface="Times New Roman" pitchFamily="18" charset="0"/>
              </a:rPr>
              <a:t> in the boot block loads the OS contained in that partition,</a:t>
            </a:r>
            <a:endParaRPr lang="en-US" sz="22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a:bodyPr>
          <a:lstStyle/>
          <a:p>
            <a:r>
              <a:rPr lang="en-GB" sz="2400" dirty="0" smtClean="0">
                <a:latin typeface="Times New Roman" pitchFamily="18" charset="0"/>
                <a:cs typeface="Times New Roman" pitchFamily="18" charset="0"/>
              </a:rPr>
              <a:t>For uniformity , every partition start with a boot block, even if it doesn’t contain a bootable OS (reserved for future)</a:t>
            </a:r>
          </a:p>
          <a:p>
            <a:r>
              <a:rPr lang="en-GB" sz="2400" dirty="0" smtClean="0">
                <a:latin typeface="Times New Roman" pitchFamily="18" charset="0"/>
                <a:cs typeface="Times New Roman" pitchFamily="18" charset="0"/>
              </a:rPr>
              <a:t>Other than starting with the boot block , the lay out of the partitions varies strongly from file system to file system.</a:t>
            </a:r>
          </a:p>
          <a:p>
            <a:r>
              <a:rPr lang="en-GB" sz="2400" b="1" dirty="0" smtClean="0">
                <a:latin typeface="Times New Roman" pitchFamily="18" charset="0"/>
                <a:cs typeface="Times New Roman" pitchFamily="18" charset="0"/>
              </a:rPr>
              <a:t>Superblock</a:t>
            </a:r>
            <a:r>
              <a:rPr lang="en-GB" sz="2400" dirty="0" smtClean="0">
                <a:latin typeface="Times New Roman" pitchFamily="18" charset="0"/>
                <a:cs typeface="Times New Roman" pitchFamily="18" charset="0"/>
              </a:rPr>
              <a:t>- describe the state of file system- how large is, how many files it can store, where to find the free space, how many inodes are possible...</a:t>
            </a:r>
          </a:p>
          <a:p>
            <a:r>
              <a:rPr lang="en-GB" sz="2400" b="1" dirty="0" smtClean="0">
                <a:latin typeface="Times New Roman" pitchFamily="18" charset="0"/>
                <a:cs typeface="Times New Roman" pitchFamily="18" charset="0"/>
              </a:rPr>
              <a:t>Inode list- </a:t>
            </a:r>
            <a:r>
              <a:rPr lang="en-GB" sz="2400" dirty="0" smtClean="0">
                <a:latin typeface="Times New Roman" pitchFamily="18" charset="0"/>
                <a:cs typeface="Times New Roman" pitchFamily="18" charset="0"/>
              </a:rPr>
              <a:t>list of </a:t>
            </a:r>
            <a:r>
              <a:rPr lang="en-GB" sz="2400" dirty="0" err="1" smtClean="0">
                <a:latin typeface="Times New Roman" pitchFamily="18" charset="0"/>
                <a:cs typeface="Times New Roman" pitchFamily="18" charset="0"/>
              </a:rPr>
              <a:t>inods</a:t>
            </a:r>
            <a:r>
              <a:rPr lang="en-GB" sz="2400" dirty="0" smtClean="0">
                <a:latin typeface="Times New Roman" pitchFamily="18" charset="0"/>
                <a:cs typeface="Times New Roman" pitchFamily="18" charset="0"/>
              </a:rPr>
              <a:t>.</a:t>
            </a:r>
          </a:p>
          <a:p>
            <a:r>
              <a:rPr lang="en-GB" sz="2400" b="1" dirty="0" smtClean="0">
                <a:latin typeface="Times New Roman" pitchFamily="18" charset="0"/>
                <a:cs typeface="Times New Roman" pitchFamily="18" charset="0"/>
              </a:rPr>
              <a:t>Data blocks- </a:t>
            </a:r>
            <a:r>
              <a:rPr lang="en-GB" sz="2400" dirty="0" smtClean="0">
                <a:latin typeface="Times New Roman" pitchFamily="18" charset="0"/>
                <a:cs typeface="Times New Roman" pitchFamily="18" charset="0"/>
              </a:rPr>
              <a:t>contains file’s data</a:t>
            </a:r>
            <a:r>
              <a:rPr lang="en-GB" sz="2400" dirty="0" smtClean="0"/>
              <a:t>.</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Implementing files- </a:t>
            </a:r>
            <a:r>
              <a:rPr lang="en-GB" dirty="0" err="1" smtClean="0"/>
              <a:t>unix</a:t>
            </a:r>
            <a:endParaRPr lang="en-US" dirty="0"/>
          </a:p>
        </p:txBody>
      </p:sp>
      <p:sp>
        <p:nvSpPr>
          <p:cNvPr id="3" name="Content Placeholder 2"/>
          <p:cNvSpPr>
            <a:spLocks noGrp="1"/>
          </p:cNvSpPr>
          <p:nvPr>
            <p:ph idx="1"/>
          </p:nvPr>
        </p:nvSpPr>
        <p:spPr/>
        <p:txBody>
          <a:bodyPr>
            <a:normAutofit fontScale="92500" lnSpcReduction="10000"/>
          </a:bodyPr>
          <a:lstStyle/>
          <a:p>
            <a:r>
              <a:rPr lang="en-GB" dirty="0" smtClean="0">
                <a:latin typeface="Times New Roman" pitchFamily="18" charset="0"/>
                <a:cs typeface="Times New Roman" pitchFamily="18" charset="0"/>
              </a:rPr>
              <a:t>INTERNAL REPRESENTATION OF FILES.</a:t>
            </a:r>
          </a:p>
          <a:p>
            <a:r>
              <a:rPr lang="en-GB" b="1" dirty="0" smtClean="0">
                <a:latin typeface="Times New Roman" pitchFamily="18" charset="0"/>
                <a:cs typeface="Times New Roman" pitchFamily="18" charset="0"/>
              </a:rPr>
              <a:t>INODES</a:t>
            </a:r>
            <a:r>
              <a:rPr lang="en-GB" dirty="0" smtClean="0">
                <a:latin typeface="Times New Roman" pitchFamily="18" charset="0"/>
                <a:cs typeface="Times New Roman" pitchFamily="18" charset="0"/>
              </a:rPr>
              <a:t>- every file on a UNIX system has a unique inode.</a:t>
            </a:r>
          </a:p>
          <a:p>
            <a:r>
              <a:rPr lang="en-US" altLang="ko-KR" dirty="0" smtClean="0">
                <a:latin typeface="Times New Roman" pitchFamily="18" charset="0"/>
                <a:cs typeface="Times New Roman" pitchFamily="18" charset="0"/>
              </a:rPr>
              <a:t>contains the information necessary for a process to access a file.</a:t>
            </a:r>
          </a:p>
          <a:p>
            <a:r>
              <a:rPr lang="en-US" altLang="ko-KR" dirty="0" smtClean="0">
                <a:latin typeface="Times New Roman" pitchFamily="18" charset="0"/>
                <a:cs typeface="Times New Roman" pitchFamily="18" charset="0"/>
              </a:rPr>
              <a:t>consists of  file owner identifier, file type,  file access permissions,  location of the files data in the file systems, file size  etc</a:t>
            </a:r>
          </a:p>
          <a:p>
            <a:r>
              <a:rPr lang="en-GB" altLang="ko-KR" dirty="0" smtClean="0">
                <a:latin typeface="Times New Roman" pitchFamily="18" charset="0"/>
                <a:cs typeface="Times New Roman" pitchFamily="18" charset="0"/>
              </a:rPr>
              <a:t>Processes access files by a well defined set of system calls by specifying the file by a character string, that is the path name.</a:t>
            </a:r>
          </a:p>
          <a:p>
            <a:r>
              <a:rPr lang="en-GB" altLang="ko-KR" dirty="0" smtClean="0">
                <a:latin typeface="Times New Roman" pitchFamily="18" charset="0"/>
                <a:cs typeface="Times New Roman" pitchFamily="18" charset="0"/>
              </a:rPr>
              <a:t>Each path name uniquely specify a file , and the </a:t>
            </a:r>
            <a:r>
              <a:rPr lang="en-GB" altLang="ko-KR" dirty="0" err="1" smtClean="0">
                <a:latin typeface="Times New Roman" pitchFamily="18" charset="0"/>
                <a:cs typeface="Times New Roman" pitchFamily="18" charset="0"/>
              </a:rPr>
              <a:t>kernal</a:t>
            </a:r>
            <a:r>
              <a:rPr lang="en-GB" altLang="ko-KR" dirty="0" smtClean="0">
                <a:latin typeface="Times New Roman" pitchFamily="18" charset="0"/>
                <a:cs typeface="Times New Roman" pitchFamily="18" charset="0"/>
              </a:rPr>
              <a:t> converts the path name to the files inode.</a:t>
            </a:r>
            <a:endParaRPr lang="ko-KR" alt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FILES ?</a:t>
            </a:r>
            <a:endParaRPr lang="en-US" dirty="0"/>
          </a:p>
        </p:txBody>
      </p:sp>
      <p:sp>
        <p:nvSpPr>
          <p:cNvPr id="3" name="Content Placeholder 2"/>
          <p:cNvSpPr>
            <a:spLocks noGrp="1"/>
          </p:cNvSpPr>
          <p:nvPr>
            <p:ph idx="1"/>
          </p:nvPr>
        </p:nvSpPr>
        <p:spPr/>
        <p:txBody>
          <a:bodyPr/>
          <a:lstStyle/>
          <a:p>
            <a:r>
              <a:rPr lang="en-US" sz="3200" dirty="0" smtClean="0">
                <a:latin typeface="Times New Roman" pitchFamily="18" charset="0"/>
                <a:cs typeface="Times New Roman" pitchFamily="18" charset="0"/>
              </a:rPr>
              <a:t>Possible</a:t>
            </a:r>
            <a:r>
              <a:rPr lang="en-US" sz="3200" dirty="0" smtClean="0"/>
              <a:t> </a:t>
            </a:r>
            <a:r>
              <a:rPr lang="en-US" sz="3200" dirty="0" smtClean="0">
                <a:latin typeface="Times New Roman" pitchFamily="18" charset="0"/>
                <a:cs typeface="Times New Roman" pitchFamily="18" charset="0"/>
              </a:rPr>
              <a:t>to store large amount of INFO</a:t>
            </a:r>
          </a:p>
          <a:p>
            <a:r>
              <a:rPr lang="en-US" sz="3200" dirty="0" smtClean="0">
                <a:latin typeface="Times New Roman" pitchFamily="18" charset="0"/>
                <a:cs typeface="Times New Roman" pitchFamily="18" charset="0"/>
              </a:rPr>
              <a:t>INFO survives after termination of any   process</a:t>
            </a:r>
          </a:p>
          <a:p>
            <a:r>
              <a:rPr lang="en-US" sz="3200" dirty="0" smtClean="0">
                <a:latin typeface="Times New Roman" pitchFamily="18" charset="0"/>
                <a:cs typeface="Times New Roman" pitchFamily="18" charset="0"/>
              </a:rPr>
              <a:t>Multiple processes can access INFO concurrently</a:t>
            </a:r>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239000" cy="1143000"/>
          </a:xfrm>
        </p:spPr>
        <p:txBody>
          <a:bodyPr/>
          <a:lstStyle/>
          <a:p>
            <a:r>
              <a:rPr lang="en-GB" dirty="0" smtClean="0"/>
              <a:t>inodes</a:t>
            </a:r>
            <a:endParaRPr lang="en-US" dirty="0"/>
          </a:p>
        </p:txBody>
      </p:sp>
      <p:sp>
        <p:nvSpPr>
          <p:cNvPr id="3" name="Content Placeholder 2"/>
          <p:cNvSpPr>
            <a:spLocks noGrp="1"/>
          </p:cNvSpPr>
          <p:nvPr>
            <p:ph idx="1"/>
          </p:nvPr>
        </p:nvSpPr>
        <p:spPr>
          <a:xfrm>
            <a:off x="533400" y="1143000"/>
            <a:ext cx="7239000" cy="4846320"/>
          </a:xfrm>
        </p:spPr>
        <p:txBody>
          <a:bodyPr>
            <a:normAutofit/>
          </a:bodyPr>
          <a:lstStyle/>
          <a:p>
            <a:r>
              <a:rPr lang="en-GB" altLang="ko-KR" sz="2400" dirty="0" smtClean="0">
                <a:latin typeface="Times New Roman" pitchFamily="18" charset="0"/>
                <a:cs typeface="Times New Roman" pitchFamily="18" charset="0"/>
              </a:rPr>
              <a:t>Where exactly inode is stored ?</a:t>
            </a:r>
            <a:endParaRPr lang="en-US" altLang="ko-KR" sz="2400" dirty="0" smtClean="0">
              <a:latin typeface="Times New Roman" pitchFamily="18" charset="0"/>
              <a:cs typeface="Times New Roman" pitchFamily="18" charset="0"/>
            </a:endParaRPr>
          </a:p>
          <a:p>
            <a:pPr lvl="1"/>
            <a:r>
              <a:rPr lang="en-US" altLang="ko-KR" sz="2400" dirty="0" smtClean="0">
                <a:solidFill>
                  <a:schemeClr val="tx1"/>
                </a:solidFill>
                <a:latin typeface="Times New Roman" pitchFamily="18" charset="0"/>
                <a:cs typeface="Times New Roman" pitchFamily="18" charset="0"/>
              </a:rPr>
              <a:t>Inode exits in a static form on disk and the kernel reads them into an in-core inode  to manipulate them</a:t>
            </a:r>
          </a:p>
          <a:p>
            <a:r>
              <a:rPr lang="en-GB" altLang="ko-KR" sz="2400" dirty="0" smtClean="0">
                <a:latin typeface="Times New Roman" pitchFamily="18" charset="0"/>
                <a:cs typeface="Times New Roman" pitchFamily="18" charset="0"/>
              </a:rPr>
              <a:t>Disk inodes consist of following  fields. </a:t>
            </a:r>
          </a:p>
          <a:p>
            <a:pPr>
              <a:buFont typeface="Wingdings" pitchFamily="2" charset="2"/>
              <a:buNone/>
            </a:pPr>
            <a:r>
              <a:rPr lang="en-US" altLang="ko-KR" sz="2400" dirty="0" smtClean="0">
                <a:latin typeface="Times New Roman" pitchFamily="18" charset="0"/>
                <a:cs typeface="Times New Roman" pitchFamily="18" charset="0"/>
              </a:rPr>
              <a:t> - file owner identifier</a:t>
            </a:r>
          </a:p>
          <a:p>
            <a:pPr>
              <a:buFont typeface="Wingdings" pitchFamily="2" charset="2"/>
              <a:buNone/>
            </a:pPr>
            <a:r>
              <a:rPr lang="en-US" altLang="ko-KR" sz="2400" dirty="0" smtClean="0">
                <a:latin typeface="Times New Roman" pitchFamily="18" charset="0"/>
                <a:cs typeface="Times New Roman" pitchFamily="18" charset="0"/>
              </a:rPr>
              <a:t>  - file type</a:t>
            </a:r>
          </a:p>
          <a:p>
            <a:pPr>
              <a:buFont typeface="Wingdings" pitchFamily="2" charset="2"/>
              <a:buNone/>
            </a:pPr>
            <a:r>
              <a:rPr lang="en-US" altLang="ko-KR" sz="2400" dirty="0" smtClean="0">
                <a:latin typeface="Times New Roman" pitchFamily="18" charset="0"/>
                <a:cs typeface="Times New Roman" pitchFamily="18" charset="0"/>
              </a:rPr>
              <a:t>  - file access permissions</a:t>
            </a:r>
          </a:p>
          <a:p>
            <a:pPr>
              <a:buFont typeface="Wingdings" pitchFamily="2" charset="2"/>
              <a:buNone/>
            </a:pPr>
            <a:r>
              <a:rPr lang="en-US" altLang="ko-KR" sz="2400" dirty="0" smtClean="0">
                <a:latin typeface="Times New Roman" pitchFamily="18" charset="0"/>
                <a:cs typeface="Times New Roman" pitchFamily="18" charset="0"/>
              </a:rPr>
              <a:t>  - file access times </a:t>
            </a:r>
          </a:p>
          <a:p>
            <a:pPr>
              <a:buFont typeface="Wingdings" pitchFamily="2" charset="2"/>
              <a:buNone/>
            </a:pPr>
            <a:r>
              <a:rPr lang="en-US" altLang="ko-KR" sz="2400" dirty="0" smtClean="0">
                <a:latin typeface="Times New Roman" pitchFamily="18" charset="0"/>
                <a:cs typeface="Times New Roman" pitchFamily="18" charset="0"/>
              </a:rPr>
              <a:t>  - number of links to the file</a:t>
            </a:r>
          </a:p>
          <a:p>
            <a:pPr>
              <a:buFont typeface="Wingdings" pitchFamily="2" charset="2"/>
              <a:buNone/>
            </a:pPr>
            <a:r>
              <a:rPr lang="en-US" altLang="ko-KR" sz="2400" dirty="0" smtClean="0">
                <a:latin typeface="Times New Roman" pitchFamily="18" charset="0"/>
                <a:cs typeface="Times New Roman" pitchFamily="18" charset="0"/>
              </a:rPr>
              <a:t>  - table of  contents for the disk address of data in   a file</a:t>
            </a:r>
          </a:p>
          <a:p>
            <a:pPr>
              <a:buFont typeface="Wingdings" pitchFamily="2" charset="2"/>
              <a:buNone/>
            </a:pPr>
            <a:r>
              <a:rPr lang="en-US" altLang="ko-KR" sz="2400" dirty="0" smtClean="0">
                <a:latin typeface="Times New Roman" pitchFamily="18" charset="0"/>
                <a:cs typeface="Times New Roman" pitchFamily="18" charset="0"/>
              </a:rPr>
              <a:t>  - file size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inodes</a:t>
            </a:r>
            <a:endParaRPr lang="en-US" dirty="0"/>
          </a:p>
        </p:txBody>
      </p:sp>
      <p:sp>
        <p:nvSpPr>
          <p:cNvPr id="3" name="Content Placeholder 2"/>
          <p:cNvSpPr>
            <a:spLocks noGrp="1"/>
          </p:cNvSpPr>
          <p:nvPr>
            <p:ph idx="1"/>
          </p:nvPr>
        </p:nvSpPr>
        <p:spPr/>
        <p:txBody>
          <a:bodyPr>
            <a:normAutofit/>
          </a:bodyPr>
          <a:lstStyle/>
          <a:p>
            <a:r>
              <a:rPr lang="en-US" altLang="ko-KR" sz="2400" dirty="0" smtClean="0">
                <a:latin typeface="Times New Roman" pitchFamily="18" charset="0"/>
                <a:cs typeface="Times New Roman" pitchFamily="18" charset="0"/>
              </a:rPr>
              <a:t>in-core copy of the inode contains</a:t>
            </a:r>
          </a:p>
          <a:p>
            <a:pPr lvl="1"/>
            <a:r>
              <a:rPr lang="en-GB" altLang="ko-KR" sz="2400" dirty="0" smtClean="0">
                <a:solidFill>
                  <a:schemeClr val="tx1"/>
                </a:solidFill>
                <a:latin typeface="Times New Roman" pitchFamily="18" charset="0"/>
                <a:cs typeface="Times New Roman" pitchFamily="18" charset="0"/>
              </a:rPr>
              <a:t>The status of the inode, indicating whether</a:t>
            </a:r>
          </a:p>
          <a:p>
            <a:pPr lvl="2"/>
            <a:r>
              <a:rPr lang="en-GB" altLang="ko-KR" sz="2400" dirty="0" smtClean="0">
                <a:latin typeface="Times New Roman" pitchFamily="18" charset="0"/>
                <a:cs typeface="Times New Roman" pitchFamily="18" charset="0"/>
              </a:rPr>
              <a:t>The inode is locked,</a:t>
            </a:r>
          </a:p>
          <a:p>
            <a:pPr lvl="2"/>
            <a:r>
              <a:rPr lang="en-GB" altLang="ko-KR" sz="2400" dirty="0" smtClean="0">
                <a:latin typeface="Times New Roman" pitchFamily="18" charset="0"/>
                <a:cs typeface="Times New Roman" pitchFamily="18" charset="0"/>
              </a:rPr>
              <a:t>Process waiting for inode to become unlocked</a:t>
            </a:r>
          </a:p>
          <a:p>
            <a:pPr lvl="2"/>
            <a:r>
              <a:rPr lang="en-GB" altLang="ko-KR" sz="2400" dirty="0" smtClean="0">
                <a:latin typeface="Times New Roman" pitchFamily="18" charset="0"/>
                <a:cs typeface="Times New Roman" pitchFamily="18" charset="0"/>
              </a:rPr>
              <a:t>In-core representation is changed from the disk copy.</a:t>
            </a:r>
          </a:p>
          <a:p>
            <a:pPr lvl="1"/>
            <a:r>
              <a:rPr lang="en-US" altLang="ko-KR" sz="2400" dirty="0" smtClean="0">
                <a:solidFill>
                  <a:schemeClr val="tx1"/>
                </a:solidFill>
                <a:latin typeface="Times New Roman" pitchFamily="18" charset="0"/>
                <a:cs typeface="Times New Roman" pitchFamily="18" charset="0"/>
              </a:rPr>
              <a:t>logical device number of file system </a:t>
            </a:r>
          </a:p>
          <a:p>
            <a:pPr lvl="1"/>
            <a:r>
              <a:rPr lang="en-US" altLang="ko-KR" sz="2400" dirty="0" smtClean="0">
                <a:solidFill>
                  <a:schemeClr val="tx1"/>
                </a:solidFill>
                <a:latin typeface="Times New Roman" pitchFamily="18" charset="0"/>
                <a:cs typeface="Times New Roman" pitchFamily="18" charset="0"/>
              </a:rPr>
              <a:t>inode number</a:t>
            </a:r>
          </a:p>
          <a:p>
            <a:pPr lvl="1"/>
            <a:r>
              <a:rPr lang="en-US" altLang="ko-KR" sz="2400" dirty="0" smtClean="0">
                <a:solidFill>
                  <a:schemeClr val="tx1"/>
                </a:solidFill>
                <a:latin typeface="Times New Roman" pitchFamily="18" charset="0"/>
                <a:cs typeface="Times New Roman" pitchFamily="18" charset="0"/>
              </a:rPr>
              <a:t>pointers to other in-core inodes</a:t>
            </a:r>
          </a:p>
          <a:p>
            <a:pPr lvl="1"/>
            <a:r>
              <a:rPr lang="en-US" altLang="ko-KR" sz="2400" dirty="0" smtClean="0">
                <a:solidFill>
                  <a:schemeClr val="tx1"/>
                </a:solidFill>
                <a:latin typeface="Times New Roman" pitchFamily="18" charset="0"/>
                <a:cs typeface="Times New Roman" pitchFamily="18" charset="0"/>
              </a:rPr>
              <a:t>reference count</a:t>
            </a:r>
            <a:endParaRPr lang="en-GB" altLang="ko-KR" sz="2400" dirty="0" smtClean="0">
              <a:solidFill>
                <a:schemeClr val="tx1"/>
              </a:solidFill>
              <a:latin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Implementing the Files(storage allocation strategies)</a:t>
            </a:r>
            <a:endParaRPr lang="en-US" dirty="0"/>
          </a:p>
        </p:txBody>
      </p:sp>
      <p:sp>
        <p:nvSpPr>
          <p:cNvPr id="3" name="Content Placeholder 2"/>
          <p:cNvSpPr>
            <a:spLocks noGrp="1"/>
          </p:cNvSpPr>
          <p:nvPr>
            <p:ph idx="1"/>
          </p:nvPr>
        </p:nvSpPr>
        <p:spPr/>
        <p:txBody>
          <a:bodyPr/>
          <a:lstStyle/>
          <a:p>
            <a:r>
              <a:rPr lang="en-GB" altLang="ko-KR" sz="2400" dirty="0" smtClean="0">
                <a:latin typeface="Times New Roman" pitchFamily="18" charset="0"/>
                <a:cs typeface="Times New Roman" pitchFamily="18" charset="0"/>
              </a:rPr>
              <a:t>How exactly files are organized in blocks??</a:t>
            </a:r>
          </a:p>
          <a:p>
            <a:pPr>
              <a:buFont typeface="Wingdings" pitchFamily="2" charset="2"/>
              <a:buChar char="Ø"/>
            </a:pPr>
            <a:r>
              <a:rPr lang="en-US" altLang="ko-KR" sz="2400" b="1" dirty="0" smtClean="0">
                <a:latin typeface="Times New Roman" pitchFamily="18" charset="0"/>
                <a:cs typeface="Times New Roman" pitchFamily="18" charset="0"/>
              </a:rPr>
              <a:t>Contiguous Allocation</a:t>
            </a:r>
            <a:r>
              <a:rPr lang="en-US" altLang="ko-KR" sz="2400" dirty="0" smtClean="0">
                <a:latin typeface="Times New Roman" pitchFamily="18" charset="0"/>
                <a:cs typeface="Times New Roman" pitchFamily="18" charset="0"/>
              </a:rPr>
              <a:t>: Each file is stored on consecutive disk blocks. For example for a disk with 4K block size,  a 20K file is stored on 5 consecutive blocks.</a:t>
            </a:r>
          </a:p>
          <a:p>
            <a:pPr>
              <a:buFont typeface="Wingdings" pitchFamily="2" charset="2"/>
              <a:buChar char="Ø"/>
            </a:pPr>
            <a:endParaRPr lang="en-US" dirty="0"/>
          </a:p>
        </p:txBody>
      </p:sp>
      <p:pic>
        <p:nvPicPr>
          <p:cNvPr id="4" name="Picture 5" descr="6-12"/>
          <p:cNvPicPr>
            <a:picLocks noChangeAspect="1" noChangeArrowheads="1"/>
          </p:cNvPicPr>
          <p:nvPr/>
        </p:nvPicPr>
        <p:blipFill>
          <a:blip r:embed="rId2" cstate="print"/>
          <a:srcRect b="51969"/>
          <a:stretch>
            <a:fillRect/>
          </a:stretch>
        </p:blipFill>
        <p:spPr bwMode="auto">
          <a:xfrm>
            <a:off x="609600" y="3733800"/>
            <a:ext cx="6858000" cy="1898196"/>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6324600" cy="746760"/>
          </a:xfrm>
        </p:spPr>
        <p:txBody>
          <a:bodyPr>
            <a:normAutofit fontScale="90000"/>
          </a:bodyPr>
          <a:lstStyle/>
          <a:p>
            <a:r>
              <a:rPr lang="en-US" altLang="ko-KR" sz="2200" dirty="0" smtClean="0">
                <a:latin typeface="Times New Roman" pitchFamily="18" charset="0"/>
                <a:cs typeface="Times New Roman" pitchFamily="18" charset="0"/>
              </a:rPr>
              <a:t>Contiguous Allocation </a:t>
            </a:r>
            <a:r>
              <a:rPr lang="en-GB" dirty="0" smtClean="0"/>
              <a:t/>
            </a:r>
            <a:br>
              <a:rPr lang="en-GB" dirty="0" smtClean="0"/>
            </a:br>
            <a:endParaRPr lang="en-US" dirty="0"/>
          </a:p>
        </p:txBody>
      </p:sp>
      <p:sp>
        <p:nvSpPr>
          <p:cNvPr id="3" name="Content Placeholder 2"/>
          <p:cNvSpPr>
            <a:spLocks noGrp="1"/>
          </p:cNvSpPr>
          <p:nvPr>
            <p:ph idx="1"/>
          </p:nvPr>
        </p:nvSpPr>
        <p:spPr>
          <a:xfrm>
            <a:off x="457200" y="990600"/>
            <a:ext cx="7239000" cy="4846320"/>
          </a:xfrm>
        </p:spPr>
        <p:txBody>
          <a:bodyPr>
            <a:normAutofit fontScale="70000" lnSpcReduction="20000"/>
          </a:bodyPr>
          <a:lstStyle/>
          <a:p>
            <a:pPr>
              <a:lnSpc>
                <a:spcPct val="80000"/>
              </a:lnSpc>
              <a:buFontTx/>
              <a:buNone/>
            </a:pPr>
            <a:r>
              <a:rPr lang="en-US" sz="2800" dirty="0" smtClean="0"/>
              <a:t>  </a:t>
            </a:r>
            <a:r>
              <a:rPr lang="en-US" altLang="ko-KR" sz="2800" dirty="0" smtClean="0">
                <a:latin typeface="Times New Roman" pitchFamily="18" charset="0"/>
                <a:cs typeface="Times New Roman" pitchFamily="18" charset="0"/>
              </a:rPr>
              <a:t>what will be inside the inode ??</a:t>
            </a:r>
          </a:p>
          <a:p>
            <a:pPr>
              <a:lnSpc>
                <a:spcPct val="80000"/>
              </a:lnSpc>
            </a:pPr>
            <a:r>
              <a:rPr lang="en-US" altLang="ko-KR" sz="2800" dirty="0" smtClean="0">
                <a:latin typeface="Times New Roman" pitchFamily="18" charset="0"/>
                <a:cs typeface="Times New Roman" pitchFamily="18" charset="0"/>
              </a:rPr>
              <a:t>simple to implement because we need to know only disk address of the first block and number of blocks </a:t>
            </a:r>
          </a:p>
          <a:p>
            <a:pPr>
              <a:lnSpc>
                <a:spcPct val="80000"/>
              </a:lnSpc>
            </a:pPr>
            <a:r>
              <a:rPr lang="en-US" altLang="ko-KR" sz="2800" dirty="0" smtClean="0">
                <a:latin typeface="Times New Roman" pitchFamily="18" charset="0"/>
                <a:cs typeface="Times New Roman" pitchFamily="18" charset="0"/>
              </a:rPr>
              <a:t>The read performance is excellent because we need only one disk operation to read the entire file. </a:t>
            </a:r>
          </a:p>
          <a:p>
            <a:pPr>
              <a:lnSpc>
                <a:spcPct val="80000"/>
              </a:lnSpc>
            </a:pPr>
            <a:r>
              <a:rPr lang="en-US" altLang="ko-KR" sz="2800" dirty="0" smtClean="0">
                <a:latin typeface="Times New Roman" pitchFamily="18" charset="0"/>
                <a:cs typeface="Times New Roman" pitchFamily="18" charset="0"/>
              </a:rPr>
              <a:t>But ..</a:t>
            </a:r>
          </a:p>
          <a:p>
            <a:pPr>
              <a:lnSpc>
                <a:spcPct val="80000"/>
              </a:lnSpc>
            </a:pPr>
            <a:endParaRPr lang="en-GB" altLang="ko-KR" sz="2800" dirty="0" smtClean="0">
              <a:latin typeface="Times New Roman" pitchFamily="18" charset="0"/>
              <a:cs typeface="Times New Roman" pitchFamily="18" charset="0"/>
            </a:endParaRPr>
          </a:p>
          <a:p>
            <a:pPr>
              <a:lnSpc>
                <a:spcPct val="80000"/>
              </a:lnSpc>
            </a:pPr>
            <a:endParaRPr lang="en-GB" altLang="ko-KR" sz="2800" dirty="0" smtClean="0">
              <a:latin typeface="Times New Roman" pitchFamily="18" charset="0"/>
              <a:cs typeface="Times New Roman" pitchFamily="18" charset="0"/>
            </a:endParaRPr>
          </a:p>
          <a:p>
            <a:pPr>
              <a:lnSpc>
                <a:spcPct val="80000"/>
              </a:lnSpc>
            </a:pPr>
            <a:endParaRPr lang="en-GB" altLang="ko-KR" sz="2800" dirty="0" smtClean="0">
              <a:latin typeface="Times New Roman" pitchFamily="18" charset="0"/>
              <a:cs typeface="Times New Roman" pitchFamily="18" charset="0"/>
            </a:endParaRPr>
          </a:p>
          <a:p>
            <a:pPr>
              <a:lnSpc>
                <a:spcPct val="80000"/>
              </a:lnSpc>
            </a:pPr>
            <a:endParaRPr lang="en-GB" altLang="ko-KR" sz="2800" dirty="0" smtClean="0">
              <a:latin typeface="Times New Roman" pitchFamily="18" charset="0"/>
              <a:cs typeface="Times New Roman" pitchFamily="18" charset="0"/>
            </a:endParaRPr>
          </a:p>
          <a:p>
            <a:pPr>
              <a:lnSpc>
                <a:spcPct val="80000"/>
              </a:lnSpc>
            </a:pPr>
            <a:endParaRPr lang="en-US" altLang="ko-KR" sz="2800" dirty="0" smtClean="0">
              <a:latin typeface="Times New Roman" pitchFamily="18" charset="0"/>
              <a:cs typeface="Times New Roman" pitchFamily="18" charset="0"/>
            </a:endParaRPr>
          </a:p>
          <a:p>
            <a:r>
              <a:rPr lang="en-US" altLang="ko-KR" sz="2800" dirty="0" smtClean="0">
                <a:latin typeface="Times New Roman" pitchFamily="18" charset="0"/>
                <a:cs typeface="Times New Roman" pitchFamily="18" charset="0"/>
              </a:rPr>
              <a:t>Disk fragmentation: happens when the files are removed. Compaction is difficult because all the blocks following the holes should be copied. It is worse when the disk filled up. </a:t>
            </a:r>
          </a:p>
          <a:p>
            <a:r>
              <a:rPr lang="en-US" altLang="ko-KR" sz="2800" dirty="0" smtClean="0">
                <a:latin typeface="Times New Roman" pitchFamily="18" charset="0"/>
                <a:cs typeface="Times New Roman" pitchFamily="18" charset="0"/>
              </a:rPr>
              <a:t>Needs to know the final size of new file to be able to choose the correct hole to place it. That is also difficult</a:t>
            </a:r>
          </a:p>
          <a:p>
            <a:pPr>
              <a:buFontTx/>
              <a:buNone/>
            </a:pPr>
            <a:r>
              <a:rPr lang="en-US" altLang="ko-KR" sz="2800" dirty="0" smtClean="0">
                <a:latin typeface="Times New Roman" pitchFamily="18" charset="0"/>
                <a:cs typeface="Times New Roman" pitchFamily="18" charset="0"/>
              </a:rPr>
              <a:t>Consecutive allocation is good for write once medias such as CD-ROMS and DVDs    </a:t>
            </a:r>
            <a:endParaRPr lang="en-US" altLang="ko-KR" sz="2800" dirty="0">
              <a:latin typeface="Times New Roman" pitchFamily="18" charset="0"/>
              <a:cs typeface="Times New Roman" pitchFamily="18" charset="0"/>
            </a:endParaRPr>
          </a:p>
        </p:txBody>
      </p:sp>
      <p:pic>
        <p:nvPicPr>
          <p:cNvPr id="4" name="Picture 5" descr="6-12"/>
          <p:cNvPicPr>
            <a:picLocks noChangeAspect="1" noChangeArrowheads="1"/>
          </p:cNvPicPr>
          <p:nvPr/>
        </p:nvPicPr>
        <p:blipFill>
          <a:blip r:embed="rId2" cstate="print"/>
          <a:srcRect t="57327" b="5487"/>
          <a:stretch>
            <a:fillRect/>
          </a:stretch>
        </p:blipFill>
        <p:spPr bwMode="auto">
          <a:xfrm>
            <a:off x="1295400" y="2465467"/>
            <a:ext cx="6019800" cy="1039733"/>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239000" cy="1143000"/>
          </a:xfrm>
        </p:spPr>
        <p:txBody>
          <a:bodyPr>
            <a:normAutofit/>
          </a:bodyPr>
          <a:lstStyle/>
          <a:p>
            <a:r>
              <a:rPr lang="en-US" sz="2800" dirty="0" smtClean="0"/>
              <a:t>Linked List Allocation</a:t>
            </a:r>
            <a:endParaRPr lang="en-US" sz="2800" dirty="0"/>
          </a:p>
        </p:txBody>
      </p:sp>
      <p:sp>
        <p:nvSpPr>
          <p:cNvPr id="3" name="Content Placeholder 2"/>
          <p:cNvSpPr>
            <a:spLocks noGrp="1"/>
          </p:cNvSpPr>
          <p:nvPr>
            <p:ph idx="1"/>
          </p:nvPr>
        </p:nvSpPr>
        <p:spPr>
          <a:xfrm>
            <a:off x="533400" y="1066800"/>
            <a:ext cx="7239000" cy="4846320"/>
          </a:xfrm>
        </p:spPr>
        <p:txBody>
          <a:bodyPr/>
          <a:lstStyle/>
          <a:p>
            <a:pPr>
              <a:lnSpc>
                <a:spcPct val="90000"/>
              </a:lnSpc>
            </a:pPr>
            <a:r>
              <a:rPr lang="en-US" altLang="ko-KR" sz="2000" dirty="0" smtClean="0">
                <a:latin typeface="Times New Roman" pitchFamily="18" charset="0"/>
                <a:cs typeface="Times New Roman" pitchFamily="18" charset="0"/>
              </a:rPr>
              <a:t>A linked list of disk blocks (first word is pointer) is kept in this method </a:t>
            </a:r>
          </a:p>
          <a:p>
            <a:pPr>
              <a:lnSpc>
                <a:spcPct val="90000"/>
              </a:lnSpc>
            </a:pPr>
            <a:r>
              <a:rPr lang="en-US" altLang="ko-KR" sz="2000" dirty="0" smtClean="0">
                <a:latin typeface="Times New Roman" pitchFamily="18" charset="0"/>
                <a:cs typeface="Times New Roman" pitchFamily="18" charset="0"/>
              </a:rPr>
              <a:t>Every disk blocks can be used (except for internal fragmentation) </a:t>
            </a:r>
          </a:p>
          <a:p>
            <a:endParaRPr lang="en-US" sz="2400" dirty="0" smtClean="0"/>
          </a:p>
          <a:p>
            <a:endParaRPr lang="en-US" sz="2400" dirty="0" smtClean="0"/>
          </a:p>
          <a:p>
            <a:endParaRPr lang="en-US" sz="2400" dirty="0" smtClean="0"/>
          </a:p>
          <a:p>
            <a:endParaRPr lang="en-GB" sz="2400" dirty="0" smtClean="0"/>
          </a:p>
          <a:p>
            <a:pPr>
              <a:buNone/>
            </a:pPr>
            <a:endParaRPr lang="en-US" sz="2400" dirty="0" smtClean="0"/>
          </a:p>
          <a:p>
            <a:r>
              <a:rPr lang="en-US" altLang="ko-KR" sz="2000" dirty="0" smtClean="0">
                <a:latin typeface="Times New Roman" pitchFamily="18" charset="0"/>
                <a:cs typeface="Times New Roman" pitchFamily="18" charset="0"/>
              </a:rPr>
              <a:t>The sequential read for the blocks of the file is easy but random access to each block is hard because we have to read all the blocks of a file before that block</a:t>
            </a:r>
          </a:p>
          <a:p>
            <a:endParaRPr lang="en-US" dirty="0"/>
          </a:p>
        </p:txBody>
      </p:sp>
      <p:pic>
        <p:nvPicPr>
          <p:cNvPr id="4" name="Picture 5" descr="6-13"/>
          <p:cNvPicPr>
            <a:picLocks noChangeAspect="1" noChangeArrowheads="1"/>
          </p:cNvPicPr>
          <p:nvPr/>
        </p:nvPicPr>
        <p:blipFill>
          <a:blip r:embed="rId2" cstate="print"/>
          <a:srcRect b="48626"/>
          <a:stretch>
            <a:fillRect/>
          </a:stretch>
        </p:blipFill>
        <p:spPr bwMode="auto">
          <a:xfrm>
            <a:off x="1600200" y="2362200"/>
            <a:ext cx="4419600" cy="1524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239000" cy="1143000"/>
          </a:xfrm>
        </p:spPr>
        <p:txBody>
          <a:bodyPr>
            <a:normAutofit/>
          </a:bodyPr>
          <a:lstStyle/>
          <a:p>
            <a:r>
              <a:rPr lang="en-US" sz="2000" dirty="0" smtClean="0"/>
              <a:t>Linked List Allocation using a Table in Memory(fat) </a:t>
            </a:r>
            <a:endParaRPr lang="en-US" sz="2000" dirty="0"/>
          </a:p>
        </p:txBody>
      </p:sp>
      <p:sp>
        <p:nvSpPr>
          <p:cNvPr id="3" name="Content Placeholder 2"/>
          <p:cNvSpPr>
            <a:spLocks noGrp="1"/>
          </p:cNvSpPr>
          <p:nvPr>
            <p:ph idx="1"/>
          </p:nvPr>
        </p:nvSpPr>
        <p:spPr>
          <a:xfrm>
            <a:off x="457200" y="914400"/>
            <a:ext cx="7239000" cy="5541336"/>
          </a:xfrm>
        </p:spPr>
        <p:txBody>
          <a:bodyPr>
            <a:normAutofit/>
          </a:bodyPr>
          <a:lstStyle/>
          <a:p>
            <a:r>
              <a:rPr lang="en-US" altLang="ko-KR" sz="2000" dirty="0" smtClean="0">
                <a:latin typeface="Times New Roman" pitchFamily="18" charset="0"/>
                <a:cs typeface="Times New Roman" pitchFamily="18" charset="0"/>
              </a:rPr>
              <a:t>Both of disadvantages of the linked list allocation can be eliminated by keeping the table of pointer to the blocks (FAT) in the memory. MSDOS uses that</a:t>
            </a:r>
          </a:p>
          <a:p>
            <a:pPr>
              <a:buNone/>
            </a:pPr>
            <a:r>
              <a:rPr lang="en-US" sz="2000" dirty="0" smtClean="0"/>
              <a:t>.    </a:t>
            </a:r>
          </a:p>
          <a:p>
            <a:pPr>
              <a:buNone/>
            </a:pPr>
            <a:endParaRPr lang="en-US" altLang="ko-KR" sz="2000" dirty="0">
              <a:latin typeface="Times New Roman" pitchFamily="18" charset="0"/>
              <a:cs typeface="Times New Roman" pitchFamily="18" charset="0"/>
            </a:endParaRPr>
          </a:p>
        </p:txBody>
      </p:sp>
      <p:pic>
        <p:nvPicPr>
          <p:cNvPr id="4" name="Picture 5" descr="6-14"/>
          <p:cNvPicPr>
            <a:picLocks noChangeAspect="1" noChangeArrowheads="1"/>
          </p:cNvPicPr>
          <p:nvPr/>
        </p:nvPicPr>
        <p:blipFill>
          <a:blip r:embed="rId2" cstate="print"/>
          <a:srcRect/>
          <a:stretch>
            <a:fillRect/>
          </a:stretch>
        </p:blipFill>
        <p:spPr bwMode="auto">
          <a:xfrm>
            <a:off x="4495800" y="1905000"/>
            <a:ext cx="2265561" cy="3733800"/>
          </a:xfrm>
          <a:prstGeom prst="rect">
            <a:avLst/>
          </a:prstGeom>
          <a:noFill/>
        </p:spPr>
      </p:pic>
      <p:sp>
        <p:nvSpPr>
          <p:cNvPr id="5" name="Rectangle 4"/>
          <p:cNvSpPr/>
          <p:nvPr/>
        </p:nvSpPr>
        <p:spPr>
          <a:xfrm>
            <a:off x="533400" y="2819400"/>
            <a:ext cx="3886200" cy="2585323"/>
          </a:xfrm>
          <a:prstGeom prst="rect">
            <a:avLst/>
          </a:prstGeom>
        </p:spPr>
        <p:txBody>
          <a:bodyPr wrap="square">
            <a:spAutoFit/>
          </a:bodyPr>
          <a:lstStyle/>
          <a:p>
            <a:pPr>
              <a:buFont typeface="Wingdings" pitchFamily="2" charset="2"/>
              <a:buChar char="Ø"/>
            </a:pPr>
            <a:r>
              <a:rPr lang="en-US" dirty="0" smtClean="0"/>
              <a:t>Random access to blocks is easy because there is no disk reference involved </a:t>
            </a:r>
          </a:p>
          <a:p>
            <a:endParaRPr lang="en-US" dirty="0" smtClean="0"/>
          </a:p>
          <a:p>
            <a:pPr>
              <a:buFont typeface="Wingdings" pitchFamily="2" charset="2"/>
              <a:buChar char="Ø"/>
            </a:pPr>
            <a:r>
              <a:rPr lang="en-US" dirty="0" smtClean="0"/>
              <a:t>The problem is for 20 GB disk, and a 1 KB block size table needs 20  million entries if each be 4 bytes, table will take approximately 80 MB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Unix </a:t>
            </a:r>
            <a:r>
              <a:rPr lang="en-GB" dirty="0" err="1" smtClean="0"/>
              <a:t>indodes</a:t>
            </a:r>
            <a:endParaRPr lang="en-US" dirty="0"/>
          </a:p>
        </p:txBody>
      </p:sp>
      <p:sp>
        <p:nvSpPr>
          <p:cNvPr id="3" name="Content Placeholder 2"/>
          <p:cNvSpPr>
            <a:spLocks noGrp="1"/>
          </p:cNvSpPr>
          <p:nvPr>
            <p:ph idx="1"/>
          </p:nvPr>
        </p:nvSpPr>
        <p:spPr>
          <a:xfrm>
            <a:off x="381000" y="1600200"/>
            <a:ext cx="7239000" cy="4846320"/>
          </a:xfrm>
        </p:spPr>
        <p:txBody>
          <a:bodyPr>
            <a:normAutofit fontScale="92500" lnSpcReduction="20000"/>
          </a:bodyPr>
          <a:lstStyle/>
          <a:p>
            <a:r>
              <a:rPr lang="en-US" altLang="ko-KR" sz="2400" dirty="0" smtClean="0">
                <a:latin typeface="Times New Roman" pitchFamily="18" charset="0"/>
                <a:cs typeface="Times New Roman" pitchFamily="18" charset="0"/>
              </a:rPr>
              <a:t>Inodes contains attributes and disk address of the blocks of that file. So if </a:t>
            </a:r>
            <a:r>
              <a:rPr lang="en-US" altLang="ko-KR" sz="2400" dirty="0" err="1" smtClean="0">
                <a:latin typeface="Times New Roman" pitchFamily="18" charset="0"/>
                <a:cs typeface="Times New Roman" pitchFamily="18" charset="0"/>
              </a:rPr>
              <a:t>i</a:t>
            </a:r>
            <a:r>
              <a:rPr lang="en-US" altLang="ko-KR" sz="2400" dirty="0" smtClean="0">
                <a:latin typeface="Times New Roman" pitchFamily="18" charset="0"/>
                <a:cs typeface="Times New Roman" pitchFamily="18" charset="0"/>
              </a:rPr>
              <a:t>-node occupies n bytes for k files open we have </a:t>
            </a:r>
            <a:r>
              <a:rPr lang="en-US" altLang="ko-KR" sz="2400" dirty="0" err="1" smtClean="0">
                <a:latin typeface="Times New Roman" pitchFamily="18" charset="0"/>
                <a:cs typeface="Times New Roman" pitchFamily="18" charset="0"/>
              </a:rPr>
              <a:t>kn</a:t>
            </a:r>
            <a:r>
              <a:rPr lang="en-US" altLang="ko-KR" sz="2400" dirty="0" smtClean="0">
                <a:latin typeface="Times New Roman" pitchFamily="18" charset="0"/>
                <a:cs typeface="Times New Roman" pitchFamily="18" charset="0"/>
              </a:rPr>
              <a:t> bytes of memory. Thus </a:t>
            </a:r>
            <a:r>
              <a:rPr lang="en-US" altLang="ko-KR" sz="2400" dirty="0" err="1" smtClean="0">
                <a:latin typeface="Times New Roman" pitchFamily="18" charset="0"/>
                <a:cs typeface="Times New Roman" pitchFamily="18" charset="0"/>
              </a:rPr>
              <a:t>i</a:t>
            </a:r>
            <a:r>
              <a:rPr lang="en-US" altLang="ko-KR" sz="2400" dirty="0" smtClean="0">
                <a:latin typeface="Times New Roman" pitchFamily="18" charset="0"/>
                <a:cs typeface="Times New Roman" pitchFamily="18" charset="0"/>
              </a:rPr>
              <a:t>-node depends on open files not disk size</a:t>
            </a:r>
          </a:p>
          <a:p>
            <a:r>
              <a:rPr lang="en-US" altLang="ko-KR" sz="2400" dirty="0" smtClean="0">
                <a:latin typeface="Times New Roman" pitchFamily="18" charset="0"/>
                <a:cs typeface="Times New Roman" pitchFamily="18" charset="0"/>
              </a:rPr>
              <a:t>But since each inode has room for a fixed number of disk addresses what happens when a file grows beyond this limit?</a:t>
            </a:r>
          </a:p>
          <a:p>
            <a:pPr>
              <a:buNone/>
            </a:pPr>
            <a:r>
              <a:rPr lang="en-US" altLang="ko-KR" sz="2400" dirty="0" smtClean="0">
                <a:latin typeface="Times New Roman" pitchFamily="18" charset="0"/>
                <a:cs typeface="Times New Roman" pitchFamily="18" charset="0"/>
              </a:rPr>
              <a:t> </a:t>
            </a:r>
          </a:p>
          <a:p>
            <a:pPr>
              <a:lnSpc>
                <a:spcPct val="90000"/>
              </a:lnSpc>
              <a:buFontTx/>
              <a:buNone/>
            </a:pPr>
            <a:r>
              <a:rPr lang="en-US" altLang="ko-KR" sz="2400" dirty="0" err="1" smtClean="0">
                <a:latin typeface="Times New Roman" pitchFamily="18" charset="0"/>
                <a:cs typeface="Times New Roman" pitchFamily="18" charset="0"/>
              </a:rPr>
              <a:t>i</a:t>
            </a:r>
            <a:r>
              <a:rPr lang="en-US" altLang="ko-KR" sz="2400" dirty="0" smtClean="0">
                <a:latin typeface="Times New Roman" pitchFamily="18" charset="0"/>
                <a:cs typeface="Times New Roman" pitchFamily="18" charset="0"/>
              </a:rPr>
              <a:t>-node in V UNIX has  </a:t>
            </a:r>
          </a:p>
          <a:p>
            <a:pPr>
              <a:lnSpc>
                <a:spcPct val="90000"/>
              </a:lnSpc>
            </a:pPr>
            <a:r>
              <a:rPr lang="en-US" altLang="ko-KR" sz="2400" dirty="0" smtClean="0">
                <a:latin typeface="Times New Roman" pitchFamily="18" charset="0"/>
                <a:cs typeface="Times New Roman" pitchFamily="18" charset="0"/>
              </a:rPr>
              <a:t>Initial 10 disk addresses. </a:t>
            </a:r>
          </a:p>
          <a:p>
            <a:pPr>
              <a:lnSpc>
                <a:spcPct val="90000"/>
              </a:lnSpc>
            </a:pPr>
            <a:r>
              <a:rPr lang="en-US" altLang="ko-KR" sz="2400" dirty="0" smtClean="0">
                <a:latin typeface="Times New Roman" pitchFamily="18" charset="0"/>
                <a:cs typeface="Times New Roman" pitchFamily="18" charset="0"/>
              </a:rPr>
              <a:t>Single indirect blocks keeps address of file more blocks for larger files.</a:t>
            </a:r>
          </a:p>
          <a:p>
            <a:pPr>
              <a:lnSpc>
                <a:spcPct val="90000"/>
              </a:lnSpc>
            </a:pPr>
            <a:r>
              <a:rPr lang="en-US" altLang="ko-KR" sz="2400" dirty="0" smtClean="0">
                <a:latin typeface="Times New Roman" pitchFamily="18" charset="0"/>
                <a:cs typeface="Times New Roman" pitchFamily="18" charset="0"/>
              </a:rPr>
              <a:t>Double indirect block that holds address of the blocks each contains a list of single indirect block</a:t>
            </a:r>
          </a:p>
          <a:p>
            <a:pPr>
              <a:lnSpc>
                <a:spcPct val="90000"/>
              </a:lnSpc>
            </a:pPr>
            <a:r>
              <a:rPr lang="en-US" altLang="ko-KR" sz="2400" dirty="0" smtClean="0">
                <a:latin typeface="Times New Roman" pitchFamily="18" charset="0"/>
                <a:cs typeface="Times New Roman" pitchFamily="18" charset="0"/>
              </a:rPr>
              <a:t>Triple indirect block has the address of block each is double indirect block </a:t>
            </a:r>
          </a:p>
          <a:p>
            <a:endParaRPr lang="en-US" altLang="ko-K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746760"/>
          </a:xfrm>
        </p:spPr>
        <p:txBody>
          <a:bodyPr/>
          <a:lstStyle/>
          <a:p>
            <a:r>
              <a:rPr lang="en-GB" dirty="0" smtClean="0"/>
              <a:t>V UNIX INODE </a:t>
            </a:r>
            <a:endParaRPr lang="en-US"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528471" y="1143000"/>
            <a:ext cx="6791657" cy="48006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239000" cy="548640"/>
          </a:xfrm>
        </p:spPr>
        <p:txBody>
          <a:bodyPr>
            <a:normAutofit fontScale="90000"/>
          </a:bodyPr>
          <a:lstStyle/>
          <a:p>
            <a:r>
              <a:rPr lang="en-GB" dirty="0" smtClean="0"/>
              <a:t>IMPLEMENTING DIRECTORY</a:t>
            </a:r>
            <a:endParaRPr lang="en-US" dirty="0"/>
          </a:p>
        </p:txBody>
      </p:sp>
      <p:sp>
        <p:nvSpPr>
          <p:cNvPr id="3" name="Content Placeholder 2"/>
          <p:cNvSpPr>
            <a:spLocks noGrp="1"/>
          </p:cNvSpPr>
          <p:nvPr>
            <p:ph idx="1"/>
          </p:nvPr>
        </p:nvSpPr>
        <p:spPr>
          <a:xfrm>
            <a:off x="457200" y="914400"/>
            <a:ext cx="7239000" cy="5541336"/>
          </a:xfrm>
        </p:spPr>
        <p:txBody>
          <a:bodyPr>
            <a:normAutofit/>
          </a:bodyPr>
          <a:lstStyle/>
          <a:p>
            <a:r>
              <a:rPr lang="en-GB" altLang="ko-KR" sz="2200" dirty="0" smtClean="0">
                <a:latin typeface="Times New Roman" pitchFamily="18" charset="0"/>
                <a:cs typeface="Times New Roman" pitchFamily="18" charset="0"/>
              </a:rPr>
              <a:t>Directories are the files that give the file system its hierarchical structure.</a:t>
            </a:r>
          </a:p>
          <a:p>
            <a:r>
              <a:rPr lang="en-GB" altLang="ko-KR" sz="2200" dirty="0" smtClean="0">
                <a:latin typeface="Times New Roman" pitchFamily="18" charset="0"/>
                <a:cs typeface="Times New Roman" pitchFamily="18" charset="0"/>
              </a:rPr>
              <a:t>It plays an important role in conversion of a file name to its inode number.</a:t>
            </a:r>
          </a:p>
          <a:p>
            <a:r>
              <a:rPr lang="en-US" altLang="ko-KR" sz="2200" dirty="0" smtClean="0">
                <a:latin typeface="Times New Roman" pitchFamily="18" charset="0"/>
                <a:cs typeface="Times New Roman" pitchFamily="18" charset="0"/>
              </a:rPr>
              <a:t>A directory is a file whose data is a sequence of entries, each consisting of an inode number and the name of a file contained in the directory</a:t>
            </a:r>
          </a:p>
          <a:p>
            <a:r>
              <a:rPr lang="en-US" altLang="ko-KR" sz="2200" dirty="0" smtClean="0">
                <a:latin typeface="Times New Roman" pitchFamily="18" charset="0"/>
                <a:cs typeface="Times New Roman" pitchFamily="18" charset="0"/>
              </a:rPr>
              <a:t>Path name is a null terminated character string divided by slash (“/”)</a:t>
            </a:r>
          </a:p>
          <a:p>
            <a:r>
              <a:rPr lang="en-US" altLang="ko-KR" sz="2200" dirty="0" smtClean="0">
                <a:latin typeface="Times New Roman" pitchFamily="18" charset="0"/>
                <a:cs typeface="Times New Roman" pitchFamily="18" charset="0"/>
              </a:rPr>
              <a:t>Each component except the last must be the name of a  directory, last component may be a non-directory file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239000" cy="548640"/>
          </a:xfrm>
        </p:spPr>
        <p:txBody>
          <a:bodyPr>
            <a:normAutofit fontScale="90000"/>
          </a:bodyPr>
          <a:lstStyle/>
          <a:p>
            <a:r>
              <a:rPr lang="en-GB" dirty="0" smtClean="0"/>
              <a:t>Directory structure</a:t>
            </a:r>
            <a:endParaRPr lang="en-US" dirty="0"/>
          </a:p>
        </p:txBody>
      </p:sp>
      <p:graphicFrame>
        <p:nvGraphicFramePr>
          <p:cNvPr id="4" name="Content Placeholder 3"/>
          <p:cNvGraphicFramePr>
            <a:graphicFrameLocks noGrp="1"/>
          </p:cNvGraphicFramePr>
          <p:nvPr>
            <p:ph idx="1"/>
          </p:nvPr>
        </p:nvGraphicFramePr>
        <p:xfrm>
          <a:off x="1295400" y="990600"/>
          <a:ext cx="4038600" cy="3114040"/>
        </p:xfrm>
        <a:graphic>
          <a:graphicData uri="http://schemas.openxmlformats.org/drawingml/2006/table">
            <a:tbl>
              <a:tblPr firstRow="1" bandRow="1">
                <a:tableStyleId>{5C22544A-7EE6-4342-B048-85BDC9FD1C3A}</a:tableStyleId>
              </a:tblPr>
              <a:tblGrid>
                <a:gridCol w="1346200"/>
                <a:gridCol w="1346200"/>
                <a:gridCol w="1346200"/>
              </a:tblGrid>
              <a:tr h="370840">
                <a:tc>
                  <a:txBody>
                    <a:bodyPr/>
                    <a:lstStyle/>
                    <a:p>
                      <a:r>
                        <a:rPr kumimoji="0" lang="en-US" altLang="ko-KR" sz="1400" kern="1200" baseline="0" dirty="0" smtClean="0">
                          <a:solidFill>
                            <a:schemeClr val="tx1"/>
                          </a:solidFill>
                          <a:latin typeface="Times New Roman" pitchFamily="18" charset="0"/>
                          <a:ea typeface="+mn-ea"/>
                          <a:cs typeface="Times New Roman" pitchFamily="18" charset="0"/>
                        </a:rPr>
                        <a:t>Byte Offset in Directory </a:t>
                      </a:r>
                    </a:p>
                  </a:txBody>
                  <a:tcPr/>
                </a:tc>
                <a:tc>
                  <a:txBody>
                    <a:bodyPr/>
                    <a:lstStyle/>
                    <a:p>
                      <a:r>
                        <a:rPr kumimoji="0" lang="en-US" altLang="ko-KR" sz="1400" kern="1200" baseline="0" dirty="0" smtClean="0">
                          <a:solidFill>
                            <a:schemeClr val="tx1"/>
                          </a:solidFill>
                          <a:latin typeface="Times New Roman" pitchFamily="18" charset="0"/>
                          <a:ea typeface="+mn-ea"/>
                          <a:cs typeface="Times New Roman" pitchFamily="18" charset="0"/>
                        </a:rPr>
                        <a:t>Inode Number </a:t>
                      </a:r>
                    </a:p>
                  </a:txBody>
                  <a:tcPr/>
                </a:tc>
                <a:tc>
                  <a:txBody>
                    <a:bodyPr/>
                    <a:lstStyle/>
                    <a:p>
                      <a:r>
                        <a:rPr kumimoji="0" lang="en-GB" altLang="ko-KR" sz="1400" kern="1200" baseline="0" dirty="0" smtClean="0">
                          <a:solidFill>
                            <a:schemeClr val="tx1"/>
                          </a:solidFill>
                          <a:latin typeface="Times New Roman" pitchFamily="18" charset="0"/>
                          <a:ea typeface="+mn-ea"/>
                          <a:cs typeface="Times New Roman" pitchFamily="18" charset="0"/>
                        </a:rPr>
                        <a:t>File name</a:t>
                      </a:r>
                      <a:endParaRPr kumimoji="0" lang="en-US" altLang="ko-KR" sz="1400" kern="1200" baseline="0" dirty="0" smtClean="0">
                        <a:solidFill>
                          <a:schemeClr val="tx1"/>
                        </a:solidFill>
                        <a:latin typeface="Times New Roman" pitchFamily="18" charset="0"/>
                        <a:ea typeface="+mn-ea"/>
                        <a:cs typeface="Times New Roman" pitchFamily="18" charset="0"/>
                      </a:endParaRPr>
                    </a:p>
                  </a:txBody>
                  <a:tcPr/>
                </a:tc>
              </a:tr>
              <a:tr h="370840">
                <a:tc>
                  <a:txBody>
                    <a:bodyPr/>
                    <a:lstStyle/>
                    <a:p>
                      <a:r>
                        <a:rPr lang="en-GB" dirty="0" smtClean="0"/>
                        <a:t>0</a:t>
                      </a:r>
                      <a:endParaRPr lang="en-US" dirty="0"/>
                    </a:p>
                  </a:txBody>
                  <a:tcPr/>
                </a:tc>
                <a:tc>
                  <a:txBody>
                    <a:bodyPr/>
                    <a:lstStyle/>
                    <a:p>
                      <a:r>
                        <a:rPr lang="en-GB" dirty="0" smtClean="0"/>
                        <a:t>83</a:t>
                      </a:r>
                      <a:endParaRPr lang="en-US" dirty="0"/>
                    </a:p>
                  </a:txBody>
                  <a:tcPr/>
                </a:tc>
                <a:tc>
                  <a:txBody>
                    <a:bodyPr/>
                    <a:lstStyle/>
                    <a:p>
                      <a:r>
                        <a:rPr lang="en-GB" dirty="0" smtClean="0"/>
                        <a:t>.</a:t>
                      </a:r>
                      <a:endParaRPr lang="en-US" dirty="0"/>
                    </a:p>
                  </a:txBody>
                  <a:tcPr/>
                </a:tc>
              </a:tr>
              <a:tr h="370840">
                <a:tc>
                  <a:txBody>
                    <a:bodyPr/>
                    <a:lstStyle/>
                    <a:p>
                      <a:r>
                        <a:rPr lang="en-GB" dirty="0" smtClean="0"/>
                        <a:t>16</a:t>
                      </a:r>
                      <a:endParaRPr lang="en-US" dirty="0"/>
                    </a:p>
                  </a:txBody>
                  <a:tcPr/>
                </a:tc>
                <a:tc>
                  <a:txBody>
                    <a:bodyPr/>
                    <a:lstStyle/>
                    <a:p>
                      <a:r>
                        <a:rPr lang="en-GB" dirty="0" smtClean="0"/>
                        <a:t>2</a:t>
                      </a:r>
                      <a:endParaRPr lang="en-US" dirty="0"/>
                    </a:p>
                  </a:txBody>
                  <a:tcPr/>
                </a:tc>
                <a:tc>
                  <a:txBody>
                    <a:bodyPr/>
                    <a:lstStyle/>
                    <a:p>
                      <a:r>
                        <a:rPr lang="en-GB" dirty="0" smtClean="0"/>
                        <a:t>..</a:t>
                      </a:r>
                      <a:endParaRPr lang="en-US" dirty="0"/>
                    </a:p>
                  </a:txBody>
                  <a:tcPr/>
                </a:tc>
              </a:tr>
              <a:tr h="370840">
                <a:tc>
                  <a:txBody>
                    <a:bodyPr/>
                    <a:lstStyle/>
                    <a:p>
                      <a:r>
                        <a:rPr lang="en-GB" dirty="0" smtClean="0"/>
                        <a:t>32</a:t>
                      </a:r>
                      <a:endParaRPr lang="en-US" dirty="0"/>
                    </a:p>
                  </a:txBody>
                  <a:tcPr/>
                </a:tc>
                <a:tc>
                  <a:txBody>
                    <a:bodyPr/>
                    <a:lstStyle/>
                    <a:p>
                      <a:r>
                        <a:rPr lang="en-GB" dirty="0" smtClean="0"/>
                        <a:t>1798</a:t>
                      </a:r>
                      <a:endParaRPr lang="en-US" dirty="0"/>
                    </a:p>
                  </a:txBody>
                  <a:tcPr/>
                </a:tc>
                <a:tc>
                  <a:txBody>
                    <a:bodyPr/>
                    <a:lstStyle/>
                    <a:p>
                      <a:r>
                        <a:rPr lang="en-GB" dirty="0" smtClean="0"/>
                        <a:t>init</a:t>
                      </a:r>
                      <a:endParaRPr lang="en-US" dirty="0"/>
                    </a:p>
                  </a:txBody>
                  <a:tcPr/>
                </a:tc>
              </a:tr>
              <a:tr h="370840">
                <a:tc>
                  <a:txBody>
                    <a:bodyPr/>
                    <a:lstStyle/>
                    <a:p>
                      <a:r>
                        <a:rPr lang="en-GB" dirty="0" smtClean="0"/>
                        <a:t>48</a:t>
                      </a:r>
                      <a:endParaRPr lang="en-US" dirty="0"/>
                    </a:p>
                  </a:txBody>
                  <a:tcPr/>
                </a:tc>
                <a:tc>
                  <a:txBody>
                    <a:bodyPr/>
                    <a:lstStyle/>
                    <a:p>
                      <a:r>
                        <a:rPr lang="en-GB" dirty="0" smtClean="0"/>
                        <a:t>1276</a:t>
                      </a:r>
                      <a:endParaRPr lang="en-US" dirty="0"/>
                    </a:p>
                  </a:txBody>
                  <a:tcPr/>
                </a:tc>
                <a:tc>
                  <a:txBody>
                    <a:bodyPr/>
                    <a:lstStyle/>
                    <a:p>
                      <a:r>
                        <a:rPr lang="en-GB" dirty="0" err="1" smtClean="0"/>
                        <a:t>fsck</a:t>
                      </a:r>
                      <a:endParaRPr lang="en-US" dirty="0"/>
                    </a:p>
                  </a:txBody>
                  <a:tcPr/>
                </a:tc>
              </a:tr>
              <a:tr h="370840">
                <a:tc>
                  <a:txBody>
                    <a:bodyPr/>
                    <a:lstStyle/>
                    <a:p>
                      <a:r>
                        <a:rPr lang="en-GB" dirty="0" smtClean="0"/>
                        <a:t>64</a:t>
                      </a:r>
                      <a:endParaRPr lang="en-US" dirty="0"/>
                    </a:p>
                  </a:txBody>
                  <a:tcPr/>
                </a:tc>
                <a:tc>
                  <a:txBody>
                    <a:bodyPr/>
                    <a:lstStyle/>
                    <a:p>
                      <a:r>
                        <a:rPr lang="en-GB" dirty="0" smtClean="0"/>
                        <a:t>85</a:t>
                      </a:r>
                      <a:endParaRPr lang="en-US" dirty="0"/>
                    </a:p>
                  </a:txBody>
                  <a:tcPr/>
                </a:tc>
                <a:tc>
                  <a:txBody>
                    <a:bodyPr/>
                    <a:lstStyle/>
                    <a:p>
                      <a:r>
                        <a:rPr lang="en-GB" dirty="0" err="1" smtClean="0"/>
                        <a:t>clri</a:t>
                      </a:r>
                      <a:endParaRPr lang="en-US" dirty="0"/>
                    </a:p>
                  </a:txBody>
                  <a:tcPr/>
                </a:tc>
              </a:tr>
              <a:tr h="370840">
                <a:tc>
                  <a:txBody>
                    <a:bodyPr/>
                    <a:lstStyle/>
                    <a:p>
                      <a:r>
                        <a:rPr lang="en-GB" dirty="0" smtClean="0"/>
                        <a:t>80</a:t>
                      </a:r>
                      <a:endParaRPr lang="en-US" dirty="0"/>
                    </a:p>
                  </a:txBody>
                  <a:tcPr/>
                </a:tc>
                <a:tc>
                  <a:txBody>
                    <a:bodyPr/>
                    <a:lstStyle/>
                    <a:p>
                      <a:r>
                        <a:rPr lang="en-GB" dirty="0" smtClean="0"/>
                        <a:t>1268</a:t>
                      </a:r>
                      <a:endParaRPr lang="en-US" dirty="0"/>
                    </a:p>
                  </a:txBody>
                  <a:tcPr/>
                </a:tc>
                <a:tc>
                  <a:txBody>
                    <a:bodyPr/>
                    <a:lstStyle/>
                    <a:p>
                      <a:r>
                        <a:rPr lang="en-GB" dirty="0" err="1" smtClean="0"/>
                        <a:t>motd</a:t>
                      </a:r>
                      <a:endParaRPr lang="en-US" dirty="0"/>
                    </a:p>
                  </a:txBody>
                  <a:tcPr/>
                </a:tc>
              </a:tr>
              <a:tr h="370840">
                <a:tc>
                  <a:txBody>
                    <a:bodyPr/>
                    <a:lstStyle/>
                    <a:p>
                      <a:r>
                        <a:rPr lang="en-GB" dirty="0" smtClean="0"/>
                        <a:t>96</a:t>
                      </a:r>
                      <a:endParaRPr lang="en-US" dirty="0"/>
                    </a:p>
                  </a:txBody>
                  <a:tcPr/>
                </a:tc>
                <a:tc>
                  <a:txBody>
                    <a:bodyPr/>
                    <a:lstStyle/>
                    <a:p>
                      <a:r>
                        <a:rPr lang="en-GB" dirty="0" smtClean="0"/>
                        <a:t>1799</a:t>
                      </a:r>
                      <a:endParaRPr lang="en-US" dirty="0"/>
                    </a:p>
                  </a:txBody>
                  <a:tcPr/>
                </a:tc>
                <a:tc>
                  <a:txBody>
                    <a:bodyPr/>
                    <a:lstStyle/>
                    <a:p>
                      <a:r>
                        <a:rPr lang="en-GB" dirty="0" smtClean="0"/>
                        <a:t>mount</a:t>
                      </a:r>
                      <a:endParaRPr lang="en-US" dirty="0"/>
                    </a:p>
                  </a:txBody>
                  <a:tcPr/>
                </a:tc>
              </a:tr>
            </a:tbl>
          </a:graphicData>
        </a:graphic>
      </p:graphicFrame>
      <p:sp>
        <p:nvSpPr>
          <p:cNvPr id="5" name="TextBox 4"/>
          <p:cNvSpPr txBox="1"/>
          <p:nvPr/>
        </p:nvSpPr>
        <p:spPr>
          <a:xfrm>
            <a:off x="2133600" y="4800600"/>
            <a:ext cx="5257800" cy="646331"/>
          </a:xfrm>
          <a:prstGeom prst="rect">
            <a:avLst/>
          </a:prstGeom>
          <a:noFill/>
        </p:spPr>
        <p:txBody>
          <a:bodyPr wrap="square" rtlCol="0">
            <a:spAutoFit/>
          </a:bodyPr>
          <a:lstStyle/>
          <a:p>
            <a:r>
              <a:rPr lang="en-GB" dirty="0" smtClean="0"/>
              <a:t>Lay out of directory / etc</a:t>
            </a:r>
          </a:p>
          <a:p>
            <a:r>
              <a:rPr lang="en-GB" dirty="0" smtClean="0"/>
              <a:t>. And ..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system</a:t>
            </a:r>
            <a:endParaRPr lang="en-US" dirty="0"/>
          </a:p>
        </p:txBody>
      </p:sp>
      <p:sp>
        <p:nvSpPr>
          <p:cNvPr id="3" name="Content Placeholder 2"/>
          <p:cNvSpPr>
            <a:spLocks noGrp="1"/>
          </p:cNvSpPr>
          <p:nvPr>
            <p:ph idx="1"/>
          </p:nvPr>
        </p:nvSpPr>
        <p:spPr/>
        <p:txBody>
          <a:bodyPr>
            <a:normAutofit/>
          </a:bodyPr>
          <a:lstStyle/>
          <a:p>
            <a:r>
              <a:rPr lang="en-US" sz="3200" dirty="0" smtClean="0">
                <a:latin typeface="Times New Roman" pitchFamily="18" charset="0"/>
                <a:cs typeface="Times New Roman" pitchFamily="18" charset="0"/>
              </a:rPr>
              <a:t>A file system is a way of organizing information on a storage device like a computer hard drive.</a:t>
            </a:r>
          </a:p>
          <a:p>
            <a:r>
              <a:rPr lang="en-US" sz="3200" dirty="0" smtClean="0">
                <a:latin typeface="Times New Roman" pitchFamily="18" charset="0"/>
                <a:cs typeface="Times New Roman" pitchFamily="18" charset="0"/>
              </a:rPr>
              <a:t>The part of the operating system dealing with files is known as the file system.</a:t>
            </a:r>
          </a:p>
          <a:p>
            <a:r>
              <a:rPr lang="en-US" sz="3200" dirty="0" smtClean="0">
                <a:latin typeface="Times New Roman" pitchFamily="18" charset="0"/>
                <a:cs typeface="Times New Roman" pitchFamily="18" charset="0"/>
              </a:rPr>
              <a:t>The file system is the component of O.S. that manipulate the INFO as files and directories</a:t>
            </a:r>
          </a:p>
          <a:p>
            <a:r>
              <a:rPr lang="en-GB" sz="3200" dirty="0" err="1" smtClean="0">
                <a:latin typeface="Times New Roman" pitchFamily="18" charset="0"/>
                <a:cs typeface="Times New Roman" pitchFamily="18" charset="0"/>
              </a:rPr>
              <a:t>Eg</a:t>
            </a:r>
            <a:r>
              <a:rPr lang="en-GB" sz="3200" dirty="0" smtClean="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701040"/>
          </a:xfrm>
        </p:spPr>
        <p:txBody>
          <a:bodyPr>
            <a:normAutofit/>
          </a:bodyPr>
          <a:lstStyle/>
          <a:p>
            <a:r>
              <a:rPr lang="en-GB" sz="2400" dirty="0" smtClean="0"/>
              <a:t>Detailed view</a:t>
            </a:r>
            <a:endParaRPr lang="en-US" sz="2400" dirty="0"/>
          </a:p>
        </p:txBody>
      </p:sp>
      <p:pic>
        <p:nvPicPr>
          <p:cNvPr id="3075" name="Picture 3"/>
          <p:cNvPicPr>
            <a:picLocks noGrp="1" noChangeAspect="1" noChangeArrowheads="1"/>
          </p:cNvPicPr>
          <p:nvPr>
            <p:ph idx="1"/>
          </p:nvPr>
        </p:nvPicPr>
        <p:blipFill>
          <a:blip r:embed="rId2" cstate="print"/>
          <a:srcRect l="17253" t="4882" r="15462" b="9689"/>
          <a:stretch>
            <a:fillRect/>
          </a:stretch>
        </p:blipFill>
        <p:spPr bwMode="auto">
          <a:xfrm>
            <a:off x="1219200" y="801077"/>
            <a:ext cx="6324600" cy="567592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t>
            </a:r>
            <a:endParaRPr lang="en-US" dirty="0"/>
          </a:p>
        </p:txBody>
      </p:sp>
      <p:sp>
        <p:nvSpPr>
          <p:cNvPr id="3" name="Content Placeholder 2"/>
          <p:cNvSpPr>
            <a:spLocks noGrp="1"/>
          </p:cNvSpPr>
          <p:nvPr>
            <p:ph idx="1"/>
          </p:nvPr>
        </p:nvSpPr>
        <p:spPr/>
        <p:txBody>
          <a:bodyPr>
            <a:normAutofit/>
          </a:bodyPr>
          <a:lstStyle/>
          <a:p>
            <a:r>
              <a:rPr lang="en-GB" altLang="ko-KR" sz="2200" dirty="0" smtClean="0">
                <a:latin typeface="Times New Roman" pitchFamily="18" charset="0"/>
                <a:cs typeface="Times New Roman" pitchFamily="18" charset="0"/>
              </a:rPr>
              <a:t>Kernel stores  data for directory just as it stores the data for an ordinary file using inode structure and levels of direct and indirect blocks.</a:t>
            </a:r>
          </a:p>
          <a:p>
            <a:r>
              <a:rPr lang="en-GB" altLang="ko-KR" sz="2200" dirty="0" smtClean="0">
                <a:latin typeface="Times New Roman" pitchFamily="18" charset="0"/>
                <a:cs typeface="Times New Roman" pitchFamily="18" charset="0"/>
              </a:rPr>
              <a:t>Processes read the directories in the same way they read regular files.</a:t>
            </a:r>
          </a:p>
          <a:p>
            <a:r>
              <a:rPr lang="en-GB" altLang="ko-KR" sz="2200" dirty="0" smtClean="0">
                <a:latin typeface="Times New Roman" pitchFamily="18" charset="0"/>
                <a:cs typeface="Times New Roman" pitchFamily="18" charset="0"/>
              </a:rPr>
              <a:t>Read , write , execute permission ??</a:t>
            </a:r>
          </a:p>
          <a:p>
            <a:r>
              <a:rPr lang="en-GB" altLang="ko-KR" sz="2200" dirty="0" smtClean="0">
                <a:latin typeface="Times New Roman" pitchFamily="18" charset="0"/>
                <a:cs typeface="Times New Roman" pitchFamily="18" charset="0"/>
              </a:rPr>
              <a:t>Read allows read the directory entries</a:t>
            </a:r>
          </a:p>
          <a:p>
            <a:r>
              <a:rPr lang="en-GB" altLang="ko-KR" sz="2200" dirty="0" smtClean="0">
                <a:latin typeface="Times New Roman" pitchFamily="18" charset="0"/>
                <a:cs typeface="Times New Roman" pitchFamily="18" charset="0"/>
              </a:rPr>
              <a:t>Write to create new directory entries (</a:t>
            </a:r>
            <a:r>
              <a:rPr lang="en-GB" altLang="ko-KR" sz="2200" dirty="0" err="1" smtClean="0">
                <a:latin typeface="Times New Roman" pitchFamily="18" charset="0"/>
                <a:cs typeface="Times New Roman" pitchFamily="18" charset="0"/>
              </a:rPr>
              <a:t>kernal</a:t>
            </a:r>
            <a:r>
              <a:rPr lang="en-GB" altLang="ko-KR" sz="2200" dirty="0" smtClean="0">
                <a:latin typeface="Times New Roman" pitchFamily="18" charset="0"/>
                <a:cs typeface="Times New Roman" pitchFamily="18" charset="0"/>
              </a:rPr>
              <a:t> reserves the exclusive write access)</a:t>
            </a:r>
          </a:p>
          <a:p>
            <a:r>
              <a:rPr lang="en-GB" altLang="ko-KR" sz="2200" dirty="0" smtClean="0">
                <a:latin typeface="Times New Roman" pitchFamily="18" charset="0"/>
                <a:cs typeface="Times New Roman" pitchFamily="18" charset="0"/>
              </a:rPr>
              <a:t>Execute </a:t>
            </a:r>
            <a:r>
              <a:rPr lang="en-GB" altLang="ko-KR" sz="2200" dirty="0" smtClean="0">
                <a:latin typeface="Times New Roman" pitchFamily="18" charset="0"/>
                <a:cs typeface="Times New Roman" pitchFamily="18" charset="0"/>
              </a:rPr>
              <a:t>??         Allow the processes to search inside the directory files.</a:t>
            </a:r>
            <a:endParaRPr lang="en-US" altLang="ko-KR" sz="2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Path name to inode</a:t>
            </a:r>
            <a:endParaRPr lang="en-US" dirty="0"/>
          </a:p>
        </p:txBody>
      </p:sp>
      <p:sp>
        <p:nvSpPr>
          <p:cNvPr id="3" name="Content Placeholder 2"/>
          <p:cNvSpPr>
            <a:spLocks noGrp="1"/>
          </p:cNvSpPr>
          <p:nvPr>
            <p:ph idx="1"/>
          </p:nvPr>
        </p:nvSpPr>
        <p:spPr/>
        <p:txBody>
          <a:bodyPr/>
          <a:lstStyle/>
          <a:p>
            <a:r>
              <a:rPr lang="en-US" dirty="0" smtClean="0"/>
              <a:t>Initial access to a file is through its pathname. The kernel needs to translate a pathname to inodes to access files.</a:t>
            </a:r>
          </a:p>
          <a:p>
            <a:r>
              <a:rPr lang="en-US" dirty="0" smtClean="0"/>
              <a:t>The algorithm </a:t>
            </a:r>
            <a:r>
              <a:rPr lang="en-US" i="1" dirty="0" err="1" smtClean="0"/>
              <a:t>namei</a:t>
            </a:r>
            <a:r>
              <a:rPr lang="en-US" i="1" dirty="0" smtClean="0"/>
              <a:t> </a:t>
            </a:r>
            <a:r>
              <a:rPr lang="en-US" dirty="0" smtClean="0"/>
              <a:t>parses the pathname one component at a time, converting each component into an inode based on its name and the directory being searched and eventually returns the inode of the input path name.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Finding /</a:t>
            </a:r>
            <a:r>
              <a:rPr lang="en-US" dirty="0" err="1" smtClean="0"/>
              <a:t>usr</a:t>
            </a:r>
            <a:r>
              <a:rPr lang="en-US" dirty="0" smtClean="0"/>
              <a:t>/bin/vi</a:t>
            </a:r>
            <a:endParaRPr lang="en-US" dirty="0"/>
          </a:p>
        </p:txBody>
      </p:sp>
      <p:sp>
        <p:nvSpPr>
          <p:cNvPr id="3" name="Content Placeholder 2"/>
          <p:cNvSpPr>
            <a:spLocks noGrp="1"/>
          </p:cNvSpPr>
          <p:nvPr>
            <p:ph idx="1"/>
          </p:nvPr>
        </p:nvSpPr>
        <p:spPr/>
        <p:txBody>
          <a:bodyPr/>
          <a:lstStyle/>
          <a:p>
            <a:pPr>
              <a:lnSpc>
                <a:spcPct val="80000"/>
              </a:lnSpc>
            </a:pPr>
            <a:r>
              <a:rPr lang="en-US" sz="1600" b="1" dirty="0" smtClean="0">
                <a:latin typeface="Times New Roman" pitchFamily="18" charset="0"/>
              </a:rPr>
              <a:t>/</a:t>
            </a:r>
            <a:r>
              <a:rPr lang="en-US" altLang="ko-KR" sz="2200" dirty="0" err="1" smtClean="0">
                <a:latin typeface="Times New Roman" pitchFamily="18" charset="0"/>
                <a:cs typeface="Times New Roman" pitchFamily="18" charset="0"/>
              </a:rPr>
              <a:t>usr</a:t>
            </a:r>
            <a:r>
              <a:rPr lang="en-US" altLang="ko-KR" sz="2200" dirty="0" smtClean="0">
                <a:latin typeface="Times New Roman" pitchFamily="18" charset="0"/>
                <a:cs typeface="Times New Roman" pitchFamily="18" charset="0"/>
              </a:rPr>
              <a:t>/bin/vi =&gt; </a:t>
            </a:r>
            <a:r>
              <a:rPr lang="en-US" altLang="ko-KR" sz="2200" dirty="0" err="1" smtClean="0">
                <a:latin typeface="Times New Roman" pitchFamily="18" charset="0"/>
                <a:cs typeface="Times New Roman" pitchFamily="18" charset="0"/>
              </a:rPr>
              <a:t>i</a:t>
            </a:r>
            <a:r>
              <a:rPr lang="en-US" altLang="ko-KR" sz="2200" dirty="0" smtClean="0">
                <a:latin typeface="Times New Roman" pitchFamily="18" charset="0"/>
                <a:cs typeface="Times New Roman" pitchFamily="18" charset="0"/>
              </a:rPr>
              <a:t>-node of /</a:t>
            </a:r>
            <a:r>
              <a:rPr lang="en-US" altLang="ko-KR" sz="2200" dirty="0" err="1" smtClean="0">
                <a:latin typeface="Times New Roman" pitchFamily="18" charset="0"/>
                <a:cs typeface="Times New Roman" pitchFamily="18" charset="0"/>
              </a:rPr>
              <a:t>usr</a:t>
            </a:r>
            <a:r>
              <a:rPr lang="en-US" altLang="ko-KR" sz="2200" dirty="0" smtClean="0">
                <a:latin typeface="Times New Roman" pitchFamily="18" charset="0"/>
                <a:cs typeface="Times New Roman" pitchFamily="18" charset="0"/>
              </a:rPr>
              <a:t>/bin/vi</a:t>
            </a:r>
          </a:p>
          <a:p>
            <a:pPr>
              <a:lnSpc>
                <a:spcPct val="80000"/>
              </a:lnSpc>
            </a:pPr>
            <a:endParaRPr lang="en-US" altLang="ko-KR" sz="2200" dirty="0" smtClean="0">
              <a:latin typeface="Times New Roman" pitchFamily="18" charset="0"/>
              <a:cs typeface="Times New Roman" pitchFamily="18" charset="0"/>
            </a:endParaRPr>
          </a:p>
          <a:p>
            <a:pPr>
              <a:lnSpc>
                <a:spcPct val="80000"/>
              </a:lnSpc>
            </a:pPr>
            <a:r>
              <a:rPr lang="en-US" altLang="ko-KR" sz="2200" dirty="0" smtClean="0">
                <a:latin typeface="Times New Roman" pitchFamily="18" charset="0"/>
                <a:cs typeface="Times New Roman" pitchFamily="18" charset="0"/>
              </a:rPr>
              <a:t>Get the root </a:t>
            </a:r>
            <a:r>
              <a:rPr lang="en-US" altLang="ko-KR" sz="2200" dirty="0" err="1" smtClean="0">
                <a:latin typeface="Times New Roman" pitchFamily="18" charset="0"/>
                <a:cs typeface="Times New Roman" pitchFamily="18" charset="0"/>
              </a:rPr>
              <a:t>i</a:t>
            </a:r>
            <a:r>
              <a:rPr lang="en-US" altLang="ko-KR" sz="2200" dirty="0" smtClean="0">
                <a:latin typeface="Times New Roman" pitchFamily="18" charset="0"/>
                <a:cs typeface="Times New Roman" pitchFamily="18" charset="0"/>
              </a:rPr>
              <a:t>-node:</a:t>
            </a:r>
          </a:p>
          <a:p>
            <a:pPr lvl="1">
              <a:lnSpc>
                <a:spcPct val="80000"/>
              </a:lnSpc>
            </a:pPr>
            <a:r>
              <a:rPr lang="en-US" altLang="ko-KR" sz="2200" dirty="0" smtClean="0">
                <a:solidFill>
                  <a:schemeClr val="tx1"/>
                </a:solidFill>
                <a:latin typeface="Times New Roman" pitchFamily="18" charset="0"/>
                <a:cs typeface="Times New Roman" pitchFamily="18" charset="0"/>
              </a:rPr>
              <a:t>The </a:t>
            </a:r>
            <a:r>
              <a:rPr lang="en-US" altLang="ko-KR" sz="2200" dirty="0" err="1" smtClean="0">
                <a:solidFill>
                  <a:schemeClr val="tx1"/>
                </a:solidFill>
                <a:latin typeface="Times New Roman" pitchFamily="18" charset="0"/>
                <a:cs typeface="Times New Roman" pitchFamily="18" charset="0"/>
              </a:rPr>
              <a:t>i</a:t>
            </a:r>
            <a:r>
              <a:rPr lang="en-US" altLang="ko-KR" sz="2200" dirty="0" smtClean="0">
                <a:solidFill>
                  <a:schemeClr val="tx1"/>
                </a:solidFill>
                <a:latin typeface="Times New Roman" pitchFamily="18" charset="0"/>
                <a:cs typeface="Times New Roman" pitchFamily="18" charset="0"/>
              </a:rPr>
              <a:t>-node number of ‘/’ is pre-defined (#2)</a:t>
            </a:r>
          </a:p>
          <a:p>
            <a:pPr>
              <a:lnSpc>
                <a:spcPct val="80000"/>
              </a:lnSpc>
            </a:pPr>
            <a:r>
              <a:rPr lang="en-US" altLang="ko-KR" sz="2200" dirty="0" smtClean="0">
                <a:latin typeface="Times New Roman" pitchFamily="18" charset="0"/>
                <a:cs typeface="Times New Roman" pitchFamily="18" charset="0"/>
              </a:rPr>
              <a:t>Use the root </a:t>
            </a:r>
            <a:r>
              <a:rPr lang="en-US" altLang="ko-KR" sz="2200" dirty="0" err="1" smtClean="0">
                <a:latin typeface="Times New Roman" pitchFamily="18" charset="0"/>
                <a:cs typeface="Times New Roman" pitchFamily="18" charset="0"/>
              </a:rPr>
              <a:t>i</a:t>
            </a:r>
            <a:r>
              <a:rPr lang="en-US" altLang="ko-KR" sz="2200" dirty="0" smtClean="0">
                <a:latin typeface="Times New Roman" pitchFamily="18" charset="0"/>
                <a:cs typeface="Times New Roman" pitchFamily="18" charset="0"/>
              </a:rPr>
              <a:t>-node to get to the ‘/’ data</a:t>
            </a:r>
          </a:p>
          <a:p>
            <a:pPr>
              <a:lnSpc>
                <a:spcPct val="80000"/>
              </a:lnSpc>
            </a:pPr>
            <a:r>
              <a:rPr lang="en-US" altLang="ko-KR" sz="2200" dirty="0" smtClean="0">
                <a:latin typeface="Times New Roman" pitchFamily="18" charset="0"/>
                <a:cs typeface="Times New Roman" pitchFamily="18" charset="0"/>
              </a:rPr>
              <a:t>Search (</a:t>
            </a:r>
            <a:r>
              <a:rPr lang="en-US" altLang="ko-KR" sz="2200" dirty="0" err="1" smtClean="0">
                <a:latin typeface="Times New Roman" pitchFamily="18" charset="0"/>
                <a:cs typeface="Times New Roman" pitchFamily="18" charset="0"/>
              </a:rPr>
              <a:t>usr</a:t>
            </a:r>
            <a:r>
              <a:rPr lang="en-US" altLang="ko-KR" sz="2200" dirty="0" smtClean="0">
                <a:latin typeface="Times New Roman" pitchFamily="18" charset="0"/>
                <a:cs typeface="Times New Roman" pitchFamily="18" charset="0"/>
              </a:rPr>
              <a:t>, </a:t>
            </a:r>
            <a:r>
              <a:rPr lang="en-US" altLang="ko-KR" sz="2200" dirty="0" err="1" smtClean="0">
                <a:latin typeface="Times New Roman" pitchFamily="18" charset="0"/>
                <a:cs typeface="Times New Roman" pitchFamily="18" charset="0"/>
              </a:rPr>
              <a:t>i</a:t>
            </a:r>
            <a:r>
              <a:rPr lang="en-US" altLang="ko-KR" sz="2200" dirty="0" smtClean="0">
                <a:latin typeface="Times New Roman" pitchFamily="18" charset="0"/>
                <a:cs typeface="Times New Roman" pitchFamily="18" charset="0"/>
              </a:rPr>
              <a:t>-node#) in the root’s data</a:t>
            </a:r>
          </a:p>
          <a:p>
            <a:pPr>
              <a:lnSpc>
                <a:spcPct val="80000"/>
              </a:lnSpc>
            </a:pPr>
            <a:r>
              <a:rPr lang="en-US" altLang="ko-KR" sz="2200" dirty="0" smtClean="0">
                <a:latin typeface="Times New Roman" pitchFamily="18" charset="0"/>
                <a:cs typeface="Times New Roman" pitchFamily="18" charset="0"/>
              </a:rPr>
              <a:t>Get the </a:t>
            </a:r>
            <a:r>
              <a:rPr lang="en-US" altLang="ko-KR" sz="2200" dirty="0" err="1" smtClean="0">
                <a:latin typeface="Times New Roman" pitchFamily="18" charset="0"/>
                <a:cs typeface="Times New Roman" pitchFamily="18" charset="0"/>
              </a:rPr>
              <a:t>usr’s</a:t>
            </a:r>
            <a:r>
              <a:rPr lang="en-US" altLang="ko-KR" sz="2200" dirty="0" smtClean="0">
                <a:latin typeface="Times New Roman" pitchFamily="18" charset="0"/>
                <a:cs typeface="Times New Roman" pitchFamily="18" charset="0"/>
              </a:rPr>
              <a:t> </a:t>
            </a:r>
            <a:r>
              <a:rPr lang="en-US" altLang="ko-KR" sz="2200" dirty="0" err="1" smtClean="0">
                <a:latin typeface="Times New Roman" pitchFamily="18" charset="0"/>
                <a:cs typeface="Times New Roman" pitchFamily="18" charset="0"/>
              </a:rPr>
              <a:t>i</a:t>
            </a:r>
            <a:r>
              <a:rPr lang="en-US" altLang="ko-KR" sz="2200" dirty="0" smtClean="0">
                <a:latin typeface="Times New Roman" pitchFamily="18" charset="0"/>
                <a:cs typeface="Times New Roman" pitchFamily="18" charset="0"/>
              </a:rPr>
              <a:t>-node</a:t>
            </a:r>
          </a:p>
          <a:p>
            <a:pPr>
              <a:lnSpc>
                <a:spcPct val="80000"/>
              </a:lnSpc>
            </a:pPr>
            <a:r>
              <a:rPr lang="en-US" altLang="ko-KR" sz="2200" dirty="0" smtClean="0">
                <a:latin typeface="Times New Roman" pitchFamily="18" charset="0"/>
                <a:cs typeface="Times New Roman" pitchFamily="18" charset="0"/>
              </a:rPr>
              <a:t>Get to the </a:t>
            </a:r>
            <a:r>
              <a:rPr lang="en-US" altLang="ko-KR" sz="2200" dirty="0" err="1" smtClean="0">
                <a:latin typeface="Times New Roman" pitchFamily="18" charset="0"/>
                <a:cs typeface="Times New Roman" pitchFamily="18" charset="0"/>
              </a:rPr>
              <a:t>usr’s</a:t>
            </a:r>
            <a:r>
              <a:rPr lang="en-US" altLang="ko-KR" sz="2200" dirty="0" smtClean="0">
                <a:latin typeface="Times New Roman" pitchFamily="18" charset="0"/>
                <a:cs typeface="Times New Roman" pitchFamily="18" charset="0"/>
              </a:rPr>
              <a:t> data and search for (bin, </a:t>
            </a:r>
            <a:r>
              <a:rPr lang="en-US" altLang="ko-KR" sz="2200" dirty="0" err="1" smtClean="0">
                <a:latin typeface="Times New Roman" pitchFamily="18" charset="0"/>
                <a:cs typeface="Times New Roman" pitchFamily="18" charset="0"/>
              </a:rPr>
              <a:t>i</a:t>
            </a:r>
            <a:r>
              <a:rPr lang="en-US" altLang="ko-KR" sz="2200" dirty="0" smtClean="0">
                <a:latin typeface="Times New Roman" pitchFamily="18" charset="0"/>
                <a:cs typeface="Times New Roman" pitchFamily="18" charset="0"/>
              </a:rPr>
              <a:t>-node#)</a:t>
            </a:r>
          </a:p>
          <a:p>
            <a:pPr>
              <a:lnSpc>
                <a:spcPct val="80000"/>
              </a:lnSpc>
            </a:pPr>
            <a:r>
              <a:rPr lang="en-US" altLang="ko-KR" sz="2200" dirty="0" smtClean="0">
                <a:latin typeface="Times New Roman" pitchFamily="18" charset="0"/>
                <a:cs typeface="Times New Roman" pitchFamily="18" charset="0"/>
              </a:rPr>
              <a:t>Get the bin’s </a:t>
            </a:r>
            <a:r>
              <a:rPr lang="en-US" altLang="ko-KR" sz="2200" dirty="0" err="1" smtClean="0">
                <a:latin typeface="Times New Roman" pitchFamily="18" charset="0"/>
                <a:cs typeface="Times New Roman" pitchFamily="18" charset="0"/>
              </a:rPr>
              <a:t>i</a:t>
            </a:r>
            <a:r>
              <a:rPr lang="en-US" altLang="ko-KR" sz="2200" dirty="0" smtClean="0">
                <a:latin typeface="Times New Roman" pitchFamily="18" charset="0"/>
                <a:cs typeface="Times New Roman" pitchFamily="18" charset="0"/>
              </a:rPr>
              <a:t>-node</a:t>
            </a:r>
          </a:p>
          <a:p>
            <a:pPr>
              <a:lnSpc>
                <a:spcPct val="80000"/>
              </a:lnSpc>
            </a:pPr>
            <a:r>
              <a:rPr lang="en-US" altLang="ko-KR" sz="2200" dirty="0" smtClean="0">
                <a:latin typeface="Times New Roman" pitchFamily="18" charset="0"/>
                <a:cs typeface="Times New Roman" pitchFamily="18" charset="0"/>
              </a:rPr>
              <a:t>Get to the bin’s data and search for (vi, </a:t>
            </a:r>
            <a:r>
              <a:rPr lang="en-US" altLang="ko-KR" sz="2200" dirty="0" err="1" smtClean="0">
                <a:latin typeface="Times New Roman" pitchFamily="18" charset="0"/>
                <a:cs typeface="Times New Roman" pitchFamily="18" charset="0"/>
              </a:rPr>
              <a:t>i</a:t>
            </a:r>
            <a:r>
              <a:rPr lang="en-US" altLang="ko-KR" sz="2200" dirty="0" smtClean="0">
                <a:latin typeface="Times New Roman" pitchFamily="18" charset="0"/>
                <a:cs typeface="Times New Roman" pitchFamily="18" charset="0"/>
              </a:rPr>
              <a:t>-node#)</a:t>
            </a:r>
          </a:p>
          <a:p>
            <a:pPr>
              <a:lnSpc>
                <a:spcPct val="80000"/>
              </a:lnSpc>
            </a:pPr>
            <a:r>
              <a:rPr lang="en-US" altLang="ko-KR" sz="2200" dirty="0" smtClean="0">
                <a:latin typeface="Times New Roman" pitchFamily="18" charset="0"/>
                <a:cs typeface="Times New Roman" pitchFamily="18" charset="0"/>
              </a:rPr>
              <a:t>Get the vi’s </a:t>
            </a:r>
            <a:r>
              <a:rPr lang="en-US" altLang="ko-KR" sz="2200" dirty="0" err="1" smtClean="0">
                <a:latin typeface="Times New Roman" pitchFamily="18" charset="0"/>
                <a:cs typeface="Times New Roman" pitchFamily="18" charset="0"/>
              </a:rPr>
              <a:t>i</a:t>
            </a:r>
            <a:r>
              <a:rPr lang="en-US" altLang="ko-KR" sz="2200" dirty="0" smtClean="0">
                <a:latin typeface="Times New Roman" pitchFamily="18" charset="0"/>
                <a:cs typeface="Times New Roman" pitchFamily="18" charset="0"/>
              </a:rPr>
              <a:t>-node, find data block</a:t>
            </a:r>
          </a:p>
          <a:p>
            <a:pPr>
              <a:lnSpc>
                <a:spcPct val="80000"/>
              </a:lnSpc>
            </a:pPr>
            <a:endParaRPr lang="en-US" altLang="ko-KR" sz="2200" dirty="0" smtClean="0">
              <a:latin typeface="Times New Roman" pitchFamily="18" charset="0"/>
              <a:cs typeface="Times New Roman" pitchFamily="18" charset="0"/>
            </a:endParaRPr>
          </a:p>
          <a:p>
            <a:pPr>
              <a:lnSpc>
                <a:spcPct val="80000"/>
              </a:lnSpc>
            </a:pPr>
            <a:r>
              <a:rPr lang="en-US" altLang="ko-KR" sz="2200" dirty="0" smtClean="0">
                <a:latin typeface="Times New Roman" pitchFamily="18" charset="0"/>
                <a:cs typeface="Times New Roman" pitchFamily="18" charset="0"/>
              </a:rPr>
              <a:t>Permissions are checked all along the way</a:t>
            </a:r>
          </a:p>
          <a:p>
            <a:pPr lvl="1">
              <a:lnSpc>
                <a:spcPct val="80000"/>
              </a:lnSpc>
            </a:pPr>
            <a:r>
              <a:rPr lang="en-US" altLang="ko-KR" sz="2200" dirty="0" smtClean="0">
                <a:solidFill>
                  <a:schemeClr val="tx1"/>
                </a:solidFill>
                <a:latin typeface="Times New Roman" pitchFamily="18" charset="0"/>
                <a:cs typeface="Times New Roman" pitchFamily="18" charset="0"/>
              </a:rPr>
              <a:t>Each dir in the path must be (at least) executable</a:t>
            </a:r>
          </a:p>
          <a:p>
            <a:endParaRPr lang="en-US" altLang="ko-KR" sz="2200" dirty="0" smtClean="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6-39"/>
          <p:cNvPicPr>
            <a:picLocks noChangeAspect="1" noChangeArrowheads="1"/>
          </p:cNvPicPr>
          <p:nvPr/>
        </p:nvPicPr>
        <p:blipFill>
          <a:blip r:embed="rId2" cstate="print"/>
          <a:srcRect/>
          <a:stretch>
            <a:fillRect/>
          </a:stretch>
        </p:blipFill>
        <p:spPr bwMode="auto">
          <a:xfrm>
            <a:off x="228600" y="533400"/>
            <a:ext cx="8686800" cy="55816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EEE45B38-5FEC-4BA5-AE99-2EB11E113406}" type="slidenum">
              <a:rPr lang="ko-KR" altLang="en-US"/>
              <a:pPr/>
              <a:t>45</a:t>
            </a:fld>
            <a:endParaRPr lang="ko-KR" altLang="en-US"/>
          </a:p>
        </p:txBody>
      </p:sp>
      <p:sp>
        <p:nvSpPr>
          <p:cNvPr id="105474" name="Rectangle 2"/>
          <p:cNvSpPr>
            <a:spLocks noGrp="1" noChangeArrowheads="1"/>
          </p:cNvSpPr>
          <p:nvPr>
            <p:ph type="title"/>
          </p:nvPr>
        </p:nvSpPr>
        <p:spPr/>
        <p:txBody>
          <a:bodyPr/>
          <a:lstStyle/>
          <a:p>
            <a:r>
              <a:rPr lang="en-US" altLang="ko-KR" dirty="0" smtClean="0"/>
              <a:t>4.5 </a:t>
            </a:r>
            <a:r>
              <a:rPr lang="en-US" altLang="ko-KR" dirty="0"/>
              <a:t>Super block</a:t>
            </a:r>
          </a:p>
        </p:txBody>
      </p:sp>
      <p:sp>
        <p:nvSpPr>
          <p:cNvPr id="105475" name="Rectangle 3"/>
          <p:cNvSpPr>
            <a:spLocks noGrp="1" noChangeArrowheads="1"/>
          </p:cNvSpPr>
          <p:nvPr>
            <p:ph type="body" idx="1"/>
          </p:nvPr>
        </p:nvSpPr>
        <p:spPr>
          <a:xfrm>
            <a:off x="1182688" y="2017713"/>
            <a:ext cx="7772400" cy="4535487"/>
          </a:xfrm>
        </p:spPr>
        <p:txBody>
          <a:bodyPr>
            <a:normAutofit lnSpcReduction="10000"/>
          </a:bodyPr>
          <a:lstStyle/>
          <a:p>
            <a:pPr>
              <a:lnSpc>
                <a:spcPct val="90000"/>
              </a:lnSpc>
            </a:pPr>
            <a:r>
              <a:rPr lang="en-US" altLang="ko-KR" sz="1800" dirty="0"/>
              <a:t>File System</a:t>
            </a:r>
          </a:p>
          <a:p>
            <a:pPr>
              <a:lnSpc>
                <a:spcPct val="90000"/>
              </a:lnSpc>
              <a:buFont typeface="Wingdings" pitchFamily="2" charset="2"/>
              <a:buNone/>
            </a:pPr>
            <a:endParaRPr lang="en-US" altLang="ko-KR" sz="1800" dirty="0"/>
          </a:p>
          <a:p>
            <a:pPr>
              <a:lnSpc>
                <a:spcPct val="90000"/>
              </a:lnSpc>
              <a:buFont typeface="Wingdings" pitchFamily="2" charset="2"/>
              <a:buNone/>
            </a:pPr>
            <a:endParaRPr lang="en-US" altLang="ko-KR" sz="1800" dirty="0"/>
          </a:p>
          <a:p>
            <a:pPr>
              <a:lnSpc>
                <a:spcPct val="90000"/>
              </a:lnSpc>
            </a:pPr>
            <a:r>
              <a:rPr lang="en-US" altLang="ko-KR" sz="1800" dirty="0"/>
              <a:t>consists of </a:t>
            </a:r>
          </a:p>
          <a:p>
            <a:pPr>
              <a:lnSpc>
                <a:spcPct val="90000"/>
              </a:lnSpc>
              <a:buFont typeface="Wingdings" pitchFamily="2" charset="2"/>
              <a:buNone/>
            </a:pPr>
            <a:r>
              <a:rPr lang="en-US" altLang="ko-KR" sz="1800" dirty="0"/>
              <a:t>  - the size of the file system</a:t>
            </a:r>
          </a:p>
          <a:p>
            <a:pPr>
              <a:lnSpc>
                <a:spcPct val="90000"/>
              </a:lnSpc>
              <a:buFont typeface="Wingdings" pitchFamily="2" charset="2"/>
              <a:buNone/>
            </a:pPr>
            <a:r>
              <a:rPr lang="en-US" altLang="ko-KR" sz="1800" dirty="0"/>
              <a:t>  - the number of  free blocks in the file system</a:t>
            </a:r>
          </a:p>
          <a:p>
            <a:pPr>
              <a:lnSpc>
                <a:spcPct val="90000"/>
              </a:lnSpc>
              <a:buFont typeface="Wingdings" pitchFamily="2" charset="2"/>
              <a:buNone/>
            </a:pPr>
            <a:r>
              <a:rPr lang="en-US" altLang="ko-KR" sz="1800" dirty="0"/>
              <a:t>  - a list of free blocks available on the file system</a:t>
            </a:r>
          </a:p>
          <a:p>
            <a:pPr>
              <a:lnSpc>
                <a:spcPct val="90000"/>
              </a:lnSpc>
              <a:buFont typeface="Wingdings" pitchFamily="2" charset="2"/>
              <a:buNone/>
            </a:pPr>
            <a:r>
              <a:rPr lang="en-US" altLang="ko-KR" sz="1800" dirty="0"/>
              <a:t>  - the index of the next free block in the free block list</a:t>
            </a:r>
          </a:p>
          <a:p>
            <a:pPr>
              <a:lnSpc>
                <a:spcPct val="90000"/>
              </a:lnSpc>
              <a:buFont typeface="Wingdings" pitchFamily="2" charset="2"/>
              <a:buNone/>
            </a:pPr>
            <a:r>
              <a:rPr lang="en-US" altLang="ko-KR" sz="1800" dirty="0"/>
              <a:t>  - the size of the inode list</a:t>
            </a:r>
          </a:p>
          <a:p>
            <a:pPr>
              <a:lnSpc>
                <a:spcPct val="90000"/>
              </a:lnSpc>
              <a:buFont typeface="Wingdings" pitchFamily="2" charset="2"/>
              <a:buNone/>
            </a:pPr>
            <a:r>
              <a:rPr lang="en-US" altLang="ko-KR" sz="1800" dirty="0"/>
              <a:t>  - the number of free inodes in the file system</a:t>
            </a:r>
          </a:p>
          <a:p>
            <a:pPr>
              <a:lnSpc>
                <a:spcPct val="90000"/>
              </a:lnSpc>
              <a:buFont typeface="Wingdings" pitchFamily="2" charset="2"/>
              <a:buNone/>
            </a:pPr>
            <a:r>
              <a:rPr lang="en-US" altLang="ko-KR" sz="1800" dirty="0"/>
              <a:t>  - a list of free inodes in the file system</a:t>
            </a:r>
          </a:p>
          <a:p>
            <a:pPr>
              <a:lnSpc>
                <a:spcPct val="90000"/>
              </a:lnSpc>
              <a:buFont typeface="Wingdings" pitchFamily="2" charset="2"/>
              <a:buNone/>
            </a:pPr>
            <a:r>
              <a:rPr lang="en-US" altLang="ko-KR" sz="1800" dirty="0"/>
              <a:t>  - the index of the next free inode in the free inode list</a:t>
            </a:r>
          </a:p>
          <a:p>
            <a:pPr>
              <a:lnSpc>
                <a:spcPct val="90000"/>
              </a:lnSpc>
              <a:buFont typeface="Wingdings" pitchFamily="2" charset="2"/>
              <a:buNone/>
            </a:pPr>
            <a:r>
              <a:rPr lang="en-US" altLang="ko-KR" sz="1800" dirty="0"/>
              <a:t>  - lock fields for the free block and free inode lists</a:t>
            </a:r>
          </a:p>
          <a:p>
            <a:pPr>
              <a:lnSpc>
                <a:spcPct val="90000"/>
              </a:lnSpc>
              <a:buFont typeface="Wingdings" pitchFamily="2" charset="2"/>
              <a:buNone/>
            </a:pPr>
            <a:r>
              <a:rPr lang="en-US" altLang="ko-KR" sz="1800" dirty="0"/>
              <a:t>  - a flag indicating that the super block has been modified</a:t>
            </a:r>
          </a:p>
        </p:txBody>
      </p:sp>
      <p:sp>
        <p:nvSpPr>
          <p:cNvPr id="105476" name="Text Box 4"/>
          <p:cNvSpPr txBox="1">
            <a:spLocks noChangeArrowheads="1"/>
          </p:cNvSpPr>
          <p:nvPr/>
        </p:nvSpPr>
        <p:spPr bwMode="auto">
          <a:xfrm>
            <a:off x="1905000" y="2514600"/>
            <a:ext cx="6172200" cy="349250"/>
          </a:xfrm>
          <a:prstGeom prst="rect">
            <a:avLst/>
          </a:prstGeom>
          <a:noFill/>
          <a:ln w="9525">
            <a:solidFill>
              <a:schemeClr val="tx1"/>
            </a:solidFill>
            <a:miter lim="800000"/>
            <a:headEnd/>
            <a:tailEnd/>
          </a:ln>
          <a:effectLst/>
        </p:spPr>
        <p:txBody>
          <a:bodyPr>
            <a:spAutoFit/>
          </a:bodyPr>
          <a:lstStyle/>
          <a:p>
            <a:pPr>
              <a:spcBef>
                <a:spcPct val="50000"/>
              </a:spcBef>
            </a:pPr>
            <a:r>
              <a:rPr lang="en-US" altLang="ko-KR"/>
              <a:t>boot block    super block     inode list      data blocks</a:t>
            </a:r>
          </a:p>
        </p:txBody>
      </p:sp>
      <p:sp>
        <p:nvSpPr>
          <p:cNvPr id="105477" name="Line 5"/>
          <p:cNvSpPr>
            <a:spLocks noChangeShapeType="1"/>
          </p:cNvSpPr>
          <p:nvPr/>
        </p:nvSpPr>
        <p:spPr bwMode="auto">
          <a:xfrm>
            <a:off x="3276600" y="2527300"/>
            <a:ext cx="0" cy="381000"/>
          </a:xfrm>
          <a:prstGeom prst="line">
            <a:avLst/>
          </a:prstGeom>
          <a:noFill/>
          <a:ln w="9525">
            <a:solidFill>
              <a:schemeClr val="tx1"/>
            </a:solidFill>
            <a:round/>
            <a:headEnd/>
            <a:tailEnd/>
          </a:ln>
          <a:effectLst/>
        </p:spPr>
        <p:txBody>
          <a:bodyPr/>
          <a:lstStyle/>
          <a:p>
            <a:endParaRPr lang="en-US"/>
          </a:p>
        </p:txBody>
      </p:sp>
      <p:sp>
        <p:nvSpPr>
          <p:cNvPr id="105478" name="Line 6"/>
          <p:cNvSpPr>
            <a:spLocks noChangeShapeType="1"/>
          </p:cNvSpPr>
          <p:nvPr/>
        </p:nvSpPr>
        <p:spPr bwMode="auto">
          <a:xfrm>
            <a:off x="4800600" y="2527300"/>
            <a:ext cx="0" cy="381000"/>
          </a:xfrm>
          <a:prstGeom prst="line">
            <a:avLst/>
          </a:prstGeom>
          <a:noFill/>
          <a:ln w="9525">
            <a:solidFill>
              <a:schemeClr val="tx1"/>
            </a:solidFill>
            <a:round/>
            <a:headEnd/>
            <a:tailEnd/>
          </a:ln>
          <a:effectLst/>
        </p:spPr>
        <p:txBody>
          <a:bodyPr/>
          <a:lstStyle/>
          <a:p>
            <a:endParaRPr lang="en-US"/>
          </a:p>
        </p:txBody>
      </p:sp>
      <p:sp>
        <p:nvSpPr>
          <p:cNvPr id="105479" name="Line 7"/>
          <p:cNvSpPr>
            <a:spLocks noChangeShapeType="1"/>
          </p:cNvSpPr>
          <p:nvPr/>
        </p:nvSpPr>
        <p:spPr bwMode="auto">
          <a:xfrm>
            <a:off x="6324600" y="2527300"/>
            <a:ext cx="0" cy="381000"/>
          </a:xfrm>
          <a:prstGeom prst="line">
            <a:avLst/>
          </a:prstGeom>
          <a:noFill/>
          <a:ln w="9525">
            <a:solidFill>
              <a:schemeClr val="tx1"/>
            </a:solidFill>
            <a:round/>
            <a:headEnd/>
            <a:tailEnd/>
          </a:ln>
          <a:effectLst/>
        </p:spPr>
        <p:txBody>
          <a:bodyPr/>
          <a:lstStyle/>
          <a:p>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a:t>
            </a:r>
            <a:endParaRPr lang="en-US" dirty="0"/>
          </a:p>
        </p:txBody>
      </p:sp>
      <p:sp>
        <p:nvSpPr>
          <p:cNvPr id="3" name="Content Placeholder 2"/>
          <p:cNvSpPr>
            <a:spLocks noGrp="1"/>
          </p:cNvSpPr>
          <p:nvPr>
            <p:ph idx="1"/>
          </p:nvPr>
        </p:nvSpPr>
        <p:spPr/>
        <p:txBody>
          <a:bodyPr/>
          <a:lstStyle/>
          <a:p>
            <a:r>
              <a:rPr lang="en-US" dirty="0" smtClean="0">
                <a:solidFill>
                  <a:schemeClr val="accent1">
                    <a:lumMod val="75000"/>
                  </a:schemeClr>
                </a:solidFill>
              </a:rPr>
              <a:t>Modern Operating System- </a:t>
            </a:r>
            <a:r>
              <a:rPr lang="en-US" dirty="0" smtClean="0"/>
              <a:t>Andrew S Tanenbaum</a:t>
            </a:r>
          </a:p>
          <a:p>
            <a:r>
              <a:rPr lang="en-US" b="1" dirty="0" smtClean="0">
                <a:solidFill>
                  <a:schemeClr val="accent1">
                    <a:lumMod val="75000"/>
                  </a:schemeClr>
                </a:solidFill>
              </a:rPr>
              <a:t>The Design of the Unix Operating System</a:t>
            </a:r>
          </a:p>
          <a:p>
            <a:pPr>
              <a:buNone/>
            </a:pPr>
            <a:r>
              <a:rPr lang="en-US" dirty="0" smtClean="0"/>
              <a:t>     - Maurice J Bach</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r>
              <a:rPr lang="en-GB" dirty="0" smtClean="0"/>
              <a:t>File management.</a:t>
            </a:r>
            <a:endParaRPr lang="en-US" dirty="0"/>
          </a:p>
        </p:txBody>
      </p:sp>
      <p:sp>
        <p:nvSpPr>
          <p:cNvPr id="3" name="Content Placeholder 2"/>
          <p:cNvSpPr>
            <a:spLocks noGrp="1"/>
          </p:cNvSpPr>
          <p:nvPr>
            <p:ph idx="1"/>
          </p:nvPr>
        </p:nvSpPr>
        <p:spPr>
          <a:xfrm>
            <a:off x="457200" y="1295400"/>
            <a:ext cx="7239000" cy="4846320"/>
          </a:xfrm>
        </p:spPr>
        <p:txBody>
          <a:bodyPr>
            <a:noAutofit/>
          </a:bodyPr>
          <a:lstStyle/>
          <a:p>
            <a:r>
              <a:rPr lang="en-GB" sz="3200" dirty="0" smtClean="0">
                <a:latin typeface="Times New Roman" pitchFamily="18" charset="0"/>
                <a:cs typeface="Times New Roman" pitchFamily="18" charset="0"/>
              </a:rPr>
              <a:t>Provide the abstraction.</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File creation and deletion and naming.</a:t>
            </a:r>
          </a:p>
          <a:p>
            <a:r>
              <a:rPr lang="en-US" sz="3200" dirty="0" smtClean="0">
                <a:latin typeface="Times New Roman" pitchFamily="18" charset="0"/>
                <a:cs typeface="Times New Roman" pitchFamily="18" charset="0"/>
              </a:rPr>
              <a:t>Directory creation and deletion.</a:t>
            </a:r>
          </a:p>
          <a:p>
            <a:r>
              <a:rPr lang="en-US" sz="3200" dirty="0" smtClean="0">
                <a:latin typeface="Times New Roman" pitchFamily="18" charset="0"/>
                <a:cs typeface="Times New Roman" pitchFamily="18" charset="0"/>
              </a:rPr>
              <a:t>Support for manipulating files and directories.</a:t>
            </a:r>
          </a:p>
          <a:p>
            <a:r>
              <a:rPr lang="en-US" sz="3200" dirty="0" smtClean="0">
                <a:latin typeface="Times New Roman" pitchFamily="18" charset="0"/>
                <a:cs typeface="Times New Roman" pitchFamily="18" charset="0"/>
              </a:rPr>
              <a:t>Mapping files onto secondary storage</a:t>
            </a:r>
          </a:p>
          <a:p>
            <a:r>
              <a:rPr lang="en-US" sz="3200" dirty="0" smtClean="0">
                <a:latin typeface="Times New Roman" pitchFamily="18" charset="0"/>
                <a:cs typeface="Times New Roman" pitchFamily="18" charset="0"/>
              </a:rPr>
              <a:t>Identify and locate a selected file</a:t>
            </a:r>
          </a:p>
          <a:p>
            <a:r>
              <a:rPr lang="en-GB" sz="3200" dirty="0" smtClean="0">
                <a:latin typeface="Times New Roman" pitchFamily="18" charset="0"/>
                <a:cs typeface="Times New Roman" pitchFamily="18" charset="0"/>
              </a:rPr>
              <a:t>Provide protection mechanism that allows users to administer how the files can be accessed by  other users.</a:t>
            </a: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User’s point of view.</a:t>
            </a:r>
            <a:endParaRPr lang="en-US" dirty="0"/>
          </a:p>
        </p:txBody>
      </p:sp>
      <p:sp>
        <p:nvSpPr>
          <p:cNvPr id="3" name="Content Placeholder 2"/>
          <p:cNvSpPr>
            <a:spLocks noGrp="1"/>
          </p:cNvSpPr>
          <p:nvPr>
            <p:ph idx="1"/>
          </p:nvPr>
        </p:nvSpPr>
        <p:spPr/>
        <p:txBody>
          <a:bodyPr>
            <a:normAutofit/>
          </a:bodyPr>
          <a:lstStyle/>
          <a:p>
            <a:r>
              <a:rPr lang="en-GB" sz="3200" dirty="0" smtClean="0">
                <a:latin typeface="Times New Roman" pitchFamily="18" charset="0"/>
                <a:cs typeface="Times New Roman" pitchFamily="18" charset="0"/>
              </a:rPr>
              <a:t>How it appears to them.</a:t>
            </a:r>
          </a:p>
          <a:p>
            <a:r>
              <a:rPr lang="en-GB" sz="3200" dirty="0" smtClean="0">
                <a:latin typeface="Times New Roman" pitchFamily="18" charset="0"/>
                <a:cs typeface="Times New Roman" pitchFamily="18" charset="0"/>
              </a:rPr>
              <a:t>What constitutes a file</a:t>
            </a:r>
          </a:p>
          <a:p>
            <a:r>
              <a:rPr lang="en-GB" sz="3200" dirty="0" smtClean="0">
                <a:latin typeface="Times New Roman" pitchFamily="18" charset="0"/>
                <a:cs typeface="Times New Roman" pitchFamily="18" charset="0"/>
              </a:rPr>
              <a:t>How files are named</a:t>
            </a:r>
          </a:p>
          <a:p>
            <a:r>
              <a:rPr lang="en-GB" sz="3200" dirty="0" smtClean="0">
                <a:latin typeface="Times New Roman" pitchFamily="18" charset="0"/>
                <a:cs typeface="Times New Roman" pitchFamily="18" charset="0"/>
              </a:rPr>
              <a:t>How files are protected</a:t>
            </a:r>
          </a:p>
          <a:p>
            <a:r>
              <a:rPr lang="en-GB" sz="3200" dirty="0" smtClean="0">
                <a:latin typeface="Times New Roman" pitchFamily="18" charset="0"/>
                <a:cs typeface="Times New Roman" pitchFamily="18" charset="0"/>
              </a:rPr>
              <a:t>What operations are allowed</a:t>
            </a:r>
          </a:p>
          <a:p>
            <a:pPr>
              <a:buNone/>
            </a:pP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naming</a:t>
            </a:r>
            <a:endParaRPr lang="en-US" dirty="0"/>
          </a:p>
        </p:txBody>
      </p:sp>
      <p:sp>
        <p:nvSpPr>
          <p:cNvPr id="3" name="Content Placeholder 2"/>
          <p:cNvSpPr>
            <a:spLocks noGrp="1"/>
          </p:cNvSpPr>
          <p:nvPr>
            <p:ph idx="1"/>
          </p:nvPr>
        </p:nvSpPr>
        <p:spPr/>
        <p:txBody>
          <a:bodyPr>
            <a:normAutofit fontScale="77500" lnSpcReduction="20000"/>
          </a:bodyPr>
          <a:lstStyle/>
          <a:p>
            <a:endParaRPr lang="en-US" sz="2400" dirty="0" smtClean="0"/>
          </a:p>
          <a:p>
            <a:r>
              <a:rPr lang="en-US" sz="3500" dirty="0" smtClean="0">
                <a:latin typeface="Times New Roman" pitchFamily="18" charset="0"/>
                <a:cs typeface="Times New Roman" pitchFamily="18" charset="0"/>
              </a:rPr>
              <a:t>The exact rules for file naming vary somewhat from system to system-many supports up to 255 characters now.</a:t>
            </a:r>
          </a:p>
          <a:p>
            <a:r>
              <a:rPr lang="en-US" sz="3500" dirty="0" smtClean="0">
                <a:latin typeface="Times New Roman" pitchFamily="18" charset="0"/>
                <a:cs typeface="Times New Roman" pitchFamily="18" charset="0"/>
              </a:rPr>
              <a:t>Some O.S. recognize difference between upper and lower case letters ( e.g., Unix) and some of them don’t (e.g., MS-DOS)</a:t>
            </a:r>
          </a:p>
          <a:p>
            <a:r>
              <a:rPr lang="en-US" sz="3500" dirty="0" smtClean="0">
                <a:latin typeface="Times New Roman" pitchFamily="18" charset="0"/>
                <a:cs typeface="Times New Roman" pitchFamily="18" charset="0"/>
              </a:rPr>
              <a:t>The file extension usually indicates what type of file it is (see the next slide). In some systems (e.g., UNIX), file extension are just conventions and are not enforced by O.S.  Some other systems (e.g., Windows) are aware of extension and use programs that are assigned to the extensions (e.g., file.doc starts Word)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Extensions..</a:t>
            </a:r>
            <a:endParaRPr lang="en-US" dirty="0"/>
          </a:p>
        </p:txBody>
      </p:sp>
      <p:pic>
        <p:nvPicPr>
          <p:cNvPr id="4" name="Picture 5" descr="6-1"/>
          <p:cNvPicPr>
            <a:picLocks noGrp="1" noChangeAspect="1" noChangeArrowheads="1"/>
          </p:cNvPicPr>
          <p:nvPr>
            <p:ph idx="1"/>
          </p:nvPr>
        </p:nvPicPr>
        <p:blipFill>
          <a:blip r:embed="rId2" cstate="print"/>
          <a:srcRect/>
          <a:stretch>
            <a:fillRect/>
          </a:stretch>
        </p:blipFill>
        <p:spPr bwMode="auto">
          <a:xfrm>
            <a:off x="457200" y="1795416"/>
            <a:ext cx="7239000" cy="447525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File types</a:t>
            </a:r>
            <a:endParaRPr lang="en-US" dirty="0"/>
          </a:p>
        </p:txBody>
      </p:sp>
      <p:sp>
        <p:nvSpPr>
          <p:cNvPr id="3" name="Content Placeholder 2"/>
          <p:cNvSpPr>
            <a:spLocks noGrp="1"/>
          </p:cNvSpPr>
          <p:nvPr>
            <p:ph idx="1"/>
          </p:nvPr>
        </p:nvSpPr>
        <p:spPr/>
        <p:txBody>
          <a:bodyPr>
            <a:normAutofit/>
          </a:bodyPr>
          <a:lstStyle/>
          <a:p>
            <a:r>
              <a:rPr lang="en-GB" sz="3200" dirty="0" smtClean="0">
                <a:latin typeface="Times New Roman" pitchFamily="18" charset="0"/>
                <a:cs typeface="Times New Roman" pitchFamily="18" charset="0"/>
              </a:rPr>
              <a:t>Many OS support several types of files.</a:t>
            </a:r>
          </a:p>
          <a:p>
            <a:r>
              <a:rPr lang="en-GB" sz="3200" dirty="0" smtClean="0">
                <a:latin typeface="Times New Roman" pitchFamily="18" charset="0"/>
                <a:cs typeface="Times New Roman" pitchFamily="18" charset="0"/>
              </a:rPr>
              <a:t>UNIX and WINDOWS have </a:t>
            </a:r>
            <a:r>
              <a:rPr lang="en-GB" sz="3200" dirty="0" smtClean="0">
                <a:solidFill>
                  <a:schemeClr val="tx2"/>
                </a:solidFill>
                <a:latin typeface="Times New Roman" pitchFamily="18" charset="0"/>
                <a:cs typeface="Times New Roman" pitchFamily="18" charset="0"/>
              </a:rPr>
              <a:t>regular files </a:t>
            </a:r>
            <a:r>
              <a:rPr lang="en-GB" sz="3200" dirty="0" smtClean="0">
                <a:latin typeface="Times New Roman" pitchFamily="18" charset="0"/>
                <a:cs typeface="Times New Roman" pitchFamily="18" charset="0"/>
              </a:rPr>
              <a:t>and </a:t>
            </a:r>
            <a:r>
              <a:rPr lang="en-GB" sz="3200" dirty="0" smtClean="0">
                <a:solidFill>
                  <a:schemeClr val="tx2"/>
                </a:solidFill>
                <a:latin typeface="Times New Roman" pitchFamily="18" charset="0"/>
                <a:cs typeface="Times New Roman" pitchFamily="18" charset="0"/>
              </a:rPr>
              <a:t>directory files</a:t>
            </a:r>
            <a:r>
              <a:rPr lang="en-GB" sz="3200" dirty="0" smtClean="0">
                <a:latin typeface="Times New Roman" pitchFamily="18" charset="0"/>
                <a:cs typeface="Times New Roman" pitchFamily="18" charset="0"/>
              </a:rPr>
              <a:t>.</a:t>
            </a:r>
          </a:p>
          <a:p>
            <a:r>
              <a:rPr lang="en-GB" sz="3200" dirty="0" smtClean="0">
                <a:latin typeface="Times New Roman" pitchFamily="18" charset="0"/>
                <a:cs typeface="Times New Roman" pitchFamily="18" charset="0"/>
              </a:rPr>
              <a:t>UNIX also has special files(device files)</a:t>
            </a:r>
            <a:endParaRPr lang="en-US"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2.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3.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ppt/theme/themeOverride4.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
  <TotalTime>619</TotalTime>
  <Words>2930</Words>
  <Application>Microsoft Office PowerPoint</Application>
  <PresentationFormat>On-screen Show (4:3)</PresentationFormat>
  <Paragraphs>305</Paragraphs>
  <Slides>46</Slides>
  <Notes>1</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Opulent</vt:lpstr>
      <vt:lpstr>FILE  and FILE MANAGEMENT</vt:lpstr>
      <vt:lpstr>FILES</vt:lpstr>
      <vt:lpstr>WHY FILES ?</vt:lpstr>
      <vt:lpstr>File system</vt:lpstr>
      <vt:lpstr>File management.</vt:lpstr>
      <vt:lpstr>User’s point of view.</vt:lpstr>
      <vt:lpstr>File naming</vt:lpstr>
      <vt:lpstr>Extensions..</vt:lpstr>
      <vt:lpstr>File types</vt:lpstr>
      <vt:lpstr>Regular files</vt:lpstr>
      <vt:lpstr>Directory Files </vt:lpstr>
      <vt:lpstr>Directory files cont..</vt:lpstr>
      <vt:lpstr>Special files (devices)..</vt:lpstr>
      <vt:lpstr>File Access</vt:lpstr>
      <vt:lpstr>File Attributes</vt:lpstr>
      <vt:lpstr>Slide 16</vt:lpstr>
      <vt:lpstr>Cont..</vt:lpstr>
      <vt:lpstr>File Operations</vt:lpstr>
      <vt:lpstr>Cont..</vt:lpstr>
      <vt:lpstr>File System Structure(directory structure)</vt:lpstr>
      <vt:lpstr>Cont..</vt:lpstr>
      <vt:lpstr>Understanding Paths and Pathnames</vt:lpstr>
      <vt:lpstr>Directory Operations</vt:lpstr>
      <vt:lpstr>Implementing files and directories</vt:lpstr>
      <vt:lpstr>File System –the Logical view</vt:lpstr>
      <vt:lpstr>Basic file system lay out.</vt:lpstr>
      <vt:lpstr>File System Layout</vt:lpstr>
      <vt:lpstr>Cont..</vt:lpstr>
      <vt:lpstr>Implementing files- unix</vt:lpstr>
      <vt:lpstr>inodes</vt:lpstr>
      <vt:lpstr>inodes</vt:lpstr>
      <vt:lpstr>Implementing the Files(storage allocation strategies)</vt:lpstr>
      <vt:lpstr>Contiguous Allocation  </vt:lpstr>
      <vt:lpstr>Linked List Allocation</vt:lpstr>
      <vt:lpstr>Linked List Allocation using a Table in Memory(fat) </vt:lpstr>
      <vt:lpstr>Unix indodes</vt:lpstr>
      <vt:lpstr>V UNIX INODE </vt:lpstr>
      <vt:lpstr>IMPLEMENTING DIRECTORY</vt:lpstr>
      <vt:lpstr>Directory structure</vt:lpstr>
      <vt:lpstr>Detailed view</vt:lpstr>
      <vt:lpstr>Cont..</vt:lpstr>
      <vt:lpstr>Path name to inode</vt:lpstr>
      <vt:lpstr>Example: Finding /usr/bin/vi</vt:lpstr>
      <vt:lpstr>Slide 44</vt:lpstr>
      <vt:lpstr>4.5 Super block</vt:lpstr>
      <vt:lpstr>Further reading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  and FILE MANAGEMENT</dc:title>
  <dc:creator>SARANG</dc:creator>
  <cp:lastModifiedBy>sarang</cp:lastModifiedBy>
  <cp:revision>19</cp:revision>
  <dcterms:created xsi:type="dcterms:W3CDTF">2006-08-16T00:00:00Z</dcterms:created>
  <dcterms:modified xsi:type="dcterms:W3CDTF">2013-11-15T17:17:23Z</dcterms:modified>
</cp:coreProperties>
</file>